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48C_F2217065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5"/>
    <p:sldMasterId id="2147483674" r:id="rId6"/>
  </p:sldMasterIdLst>
  <p:notesMasterIdLst>
    <p:notesMasterId r:id="rId62"/>
  </p:notesMasterIdLst>
  <p:sldIdLst>
    <p:sldId id="256" r:id="rId7"/>
    <p:sldId id="354" r:id="rId8"/>
    <p:sldId id="1141" r:id="rId9"/>
    <p:sldId id="1046" r:id="rId10"/>
    <p:sldId id="1118" r:id="rId11"/>
    <p:sldId id="1119" r:id="rId12"/>
    <p:sldId id="1162" r:id="rId13"/>
    <p:sldId id="1163" r:id="rId14"/>
    <p:sldId id="1164" r:id="rId15"/>
    <p:sldId id="1159" r:id="rId16"/>
    <p:sldId id="1161" r:id="rId17"/>
    <p:sldId id="1160" r:id="rId18"/>
    <p:sldId id="1148" r:id="rId19"/>
    <p:sldId id="1149" r:id="rId20"/>
    <p:sldId id="1152" r:id="rId21"/>
    <p:sldId id="268" r:id="rId22"/>
    <p:sldId id="1165" r:id="rId23"/>
    <p:sldId id="1166" r:id="rId24"/>
    <p:sldId id="269" r:id="rId25"/>
    <p:sldId id="259" r:id="rId26"/>
    <p:sldId id="267" r:id="rId27"/>
    <p:sldId id="264" r:id="rId28"/>
    <p:sldId id="266" r:id="rId29"/>
    <p:sldId id="265" r:id="rId30"/>
    <p:sldId id="260" r:id="rId31"/>
    <p:sldId id="1167" r:id="rId32"/>
    <p:sldId id="1019" r:id="rId33"/>
    <p:sldId id="1025" r:id="rId34"/>
    <p:sldId id="1028" r:id="rId35"/>
    <p:sldId id="1133" r:id="rId36"/>
    <p:sldId id="1044" r:id="rId37"/>
    <p:sldId id="359" r:id="rId38"/>
    <p:sldId id="1002" r:id="rId39"/>
    <p:sldId id="357" r:id="rId40"/>
    <p:sldId id="355" r:id="rId41"/>
    <p:sldId id="358" r:id="rId42"/>
    <p:sldId id="380" r:id="rId43"/>
    <p:sldId id="362" r:id="rId44"/>
    <p:sldId id="1153" r:id="rId45"/>
    <p:sldId id="1154" r:id="rId46"/>
    <p:sldId id="1057" r:id="rId47"/>
    <p:sldId id="1086" r:id="rId48"/>
    <p:sldId id="1155" r:id="rId49"/>
    <p:sldId id="1158" r:id="rId50"/>
    <p:sldId id="1156" r:id="rId51"/>
    <p:sldId id="1157" r:id="rId52"/>
    <p:sldId id="1136" r:id="rId53"/>
    <p:sldId id="1137" r:id="rId54"/>
    <p:sldId id="1109" r:id="rId55"/>
    <p:sldId id="1110" r:id="rId56"/>
    <p:sldId id="999" r:id="rId57"/>
    <p:sldId id="258" r:id="rId58"/>
    <p:sldId id="257" r:id="rId59"/>
    <p:sldId id="1013" r:id="rId60"/>
    <p:sldId id="1033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6128E3-95DE-4A43-7932-2061B8AF29BE}" name="Aske Walther Sørensen" initials="AWS" userId="S::AWS@kombit.dk::e41c343c-2cfd-4d4f-a1ac-9d1d143c8b8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MBIT\pmb" initials="K" lastIdx="2" clrIdx="0">
    <p:extLst>
      <p:ext uri="{19B8F6BF-5375-455C-9EA6-DF929625EA0E}">
        <p15:presenceInfo xmlns:p15="http://schemas.microsoft.com/office/powerpoint/2012/main" userId="KOMBIT\pmb" providerId="None"/>
      </p:ext>
    </p:extLst>
  </p:cmAuthor>
  <p:cmAuthor id="2" name="Aske Walther Sørensen" initials="AWS" lastIdx="1" clrIdx="1">
    <p:extLst>
      <p:ext uri="{19B8F6BF-5375-455C-9EA6-DF929625EA0E}">
        <p15:presenceInfo xmlns:p15="http://schemas.microsoft.com/office/powerpoint/2012/main" userId="S::AWS@kombit.dk::e41c343c-2cfd-4d4f-a1ac-9d1d143c8b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B07120-42E9-4BC7-B071-A3499E54FC19}" v="6" dt="2023-02-07T07:58:54.9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Tema til typografi 2 - Markering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9339" autoAdjust="0"/>
  </p:normalViewPr>
  <p:slideViewPr>
    <p:cSldViewPr snapToGrid="0">
      <p:cViewPr varScale="1">
        <p:scale>
          <a:sx n="98" d="100"/>
          <a:sy n="98" d="100"/>
        </p:scale>
        <p:origin x="7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ke Walther Sørensen" userId="e41c343c-2cfd-4d4f-a1ac-9d1d143c8b84" providerId="ADAL" clId="{E8B07120-42E9-4BC7-B071-A3499E54FC19}"/>
    <pc:docChg chg="undo redo custSel modSld">
      <pc:chgData name="Aske Walther Sørensen" userId="e41c343c-2cfd-4d4f-a1ac-9d1d143c8b84" providerId="ADAL" clId="{E8B07120-42E9-4BC7-B071-A3499E54FC19}" dt="2023-02-07T07:58:54.950" v="45" actId="6549"/>
      <pc:docMkLst>
        <pc:docMk/>
      </pc:docMkLst>
      <pc:sldChg chg="modSp">
        <pc:chgData name="Aske Walther Sørensen" userId="e41c343c-2cfd-4d4f-a1ac-9d1d143c8b84" providerId="ADAL" clId="{E8B07120-42E9-4BC7-B071-A3499E54FC19}" dt="2023-02-07T07:58:54.950" v="45" actId="6549"/>
        <pc:sldMkLst>
          <pc:docMk/>
          <pc:sldMk cId="4062277733" sldId="1164"/>
        </pc:sldMkLst>
        <pc:spChg chg="mod">
          <ac:chgData name="Aske Walther Sørensen" userId="e41c343c-2cfd-4d4f-a1ac-9d1d143c8b84" providerId="ADAL" clId="{E8B07120-42E9-4BC7-B071-A3499E54FC19}" dt="2023-02-07T07:58:54.950" v="45" actId="6549"/>
          <ac:spMkLst>
            <pc:docMk/>
            <pc:sldMk cId="4062277733" sldId="1164"/>
            <ac:spMk id="4" creationId="{4AAF39FA-6B7E-417E-AEFE-200E6575678C}"/>
          </ac:spMkLst>
        </pc:spChg>
      </pc:sldChg>
      <pc:sldChg chg="modSp mod">
        <pc:chgData name="Aske Walther Sørensen" userId="e41c343c-2cfd-4d4f-a1ac-9d1d143c8b84" providerId="ADAL" clId="{E8B07120-42E9-4BC7-B071-A3499E54FC19}" dt="2023-02-07T07:49:58.800" v="42" actId="20577"/>
        <pc:sldMkLst>
          <pc:docMk/>
          <pc:sldMk cId="1653800051" sldId="1167"/>
        </pc:sldMkLst>
        <pc:spChg chg="mod">
          <ac:chgData name="Aske Walther Sørensen" userId="e41c343c-2cfd-4d4f-a1ac-9d1d143c8b84" providerId="ADAL" clId="{E8B07120-42E9-4BC7-B071-A3499E54FC19}" dt="2023-02-07T07:49:58.800" v="42" actId="20577"/>
          <ac:spMkLst>
            <pc:docMk/>
            <pc:sldMk cId="1653800051" sldId="1167"/>
            <ac:spMk id="2" creationId="{93D8A9D7-671B-C73B-7540-E8BBD6585C69}"/>
          </ac:spMkLst>
        </pc:spChg>
      </pc:sldChg>
    </pc:docChg>
  </pc:docChgLst>
</pc:chgInfo>
</file>

<file path=ppt/comments/modernComment_48C_F22170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F993B8C-892E-455E-B9B6-52C2910BD4D0}" authorId="{966128E3-95DE-4A43-7932-2061B8AF29BE}" created="2023-02-01T10:09:52.62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62277733" sldId="1164"/>
      <ac:spMk id="4" creationId="{4AAF39FA-6B7E-417E-AEFE-200E6575678C}"/>
      <ac:txMk cp="54" len="145">
        <ac:context len="203" hash="2952976021"/>
      </ac:txMk>
    </ac:txMkLst>
    <p188:pos x="5752463" y="599598"/>
    <p188:txBody>
      <a:bodyPr/>
      <a:lstStyle/>
      <a:p>
        <a:r>
          <a:rPr lang="da-DK"/>
          <a:t>Jane omkring KMD reference til ekstra support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76E45-7BE0-4867-BA05-12ADBF9B6FC9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6C76-FDF3-4E82-BC35-ACF4CBA95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457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2.safelinks.protection.outlook.com/?url=https%3A%2F%2Fvimeo.com%2F796223287%2Fc20272a0a2&amp;data=05%7C01%7CAWS%40kombit.dk%7C0de63292cd5044d2f90108db082be429%7Ccc038af50e6843e5bb17957ad6f45f8e%7C0%7C0%7C638112756864910995%7CUnknown%7CTWFpbGZsb3d8eyJWIjoiMC4wLjAwMDAiLCJQIjoiV2luMzIiLCJBTiI6Ik1haWwiLCJXVCI6Mn0%3D%7C3000%7C%7C%7C&amp;sdata=EBvwlZNXjnx%2Fz7Jy6kuGWtBt1lY23VtIdshu9l2WEG8%3D&amp;reserved=0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9147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Hop op grundet prioritering af fejl v. release 2.0 uge 40.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53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8215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54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555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A5116-B3B6-4125-A8F8-20DA82E2C2F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4689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4362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800" u="sng" dirty="0">
                <a:solidFill>
                  <a:srgbClr val="0000E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3"/>
              </a:rPr>
              <a:t>https://vimeo.com/796223287/c20272a0a2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701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https://www.kommunernespensionssystem.dk/meddelelse/doedsproces-lukker-ikke-altid-sager/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2425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A5116-B3B6-4125-A8F8-20DA82E2C2F0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772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A5116-B3B6-4125-A8F8-20DA82E2C2F0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8534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Spørgsmål til inspiration: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dirty="0"/>
              <a:t>Har I spørgsmål til andre kommuners </a:t>
            </a:r>
            <a:r>
              <a:rPr lang="da-DK" sz="1600" b="1" dirty="0"/>
              <a:t>brug af KP Basis</a:t>
            </a:r>
            <a:r>
              <a:rPr lang="da-DK" dirty="0"/>
              <a:t>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Hvilke </a:t>
            </a:r>
            <a:r>
              <a:rPr lang="da-DK" sz="1600" b="1" dirty="0"/>
              <a:t>gode erfaringer </a:t>
            </a:r>
            <a:r>
              <a:rPr lang="da-DK" dirty="0"/>
              <a:t>vil I gerne dele ud af?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dirty="0"/>
              <a:t>Har I taget </a:t>
            </a:r>
            <a:r>
              <a:rPr lang="da-DK" sz="1600" b="1" dirty="0"/>
              <a:t>træningsmiljøet</a:t>
            </a:r>
            <a:r>
              <a:rPr lang="da-DK" sz="1400" b="1" dirty="0"/>
              <a:t> </a:t>
            </a:r>
            <a:r>
              <a:rPr lang="da-DK" dirty="0"/>
              <a:t>i brug og gjort jer </a:t>
            </a:r>
            <a:r>
              <a:rPr lang="da-DK" sz="1600" b="1" dirty="0"/>
              <a:t>erfaringer </a:t>
            </a:r>
            <a:r>
              <a:rPr lang="da-DK" dirty="0"/>
              <a:t>i den forbindelse?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6033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Hop op grundet prioritering af fejl v. release 2.0  uge 40.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6C76-FDF3-4E82-BC35-ACF4CBA95B4E}" type="slidenum">
              <a:rPr lang="da-DK" smtClean="0"/>
              <a:t>52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4694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78947" y="3506348"/>
            <a:ext cx="8973437" cy="720080"/>
          </a:xfrm>
        </p:spPr>
        <p:txBody>
          <a:bodyPr wrap="square" anchor="b" anchorCtr="0">
            <a:normAutofit/>
          </a:bodyPr>
          <a:lstStyle>
            <a:lvl1pPr>
              <a:lnSpc>
                <a:spcPts val="45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KLik for at tilføje titel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7700" y="4437112"/>
            <a:ext cx="8928992" cy="1440160"/>
          </a:xfrm>
        </p:spPr>
        <p:txBody>
          <a:bodyPr>
            <a:normAutofit/>
          </a:bodyPr>
          <a:lstStyle>
            <a:lvl1pPr marL="0" indent="0" algn="l">
              <a:lnSpc>
                <a:spcPts val="3200"/>
              </a:lnSpc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Klik for at tilføje undertitel/afsender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46" name="Billed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00" y="6055201"/>
            <a:ext cx="1526400" cy="485469"/>
          </a:xfrm>
          <a:prstGeom prst="rect">
            <a:avLst/>
          </a:prstGeom>
        </p:spPr>
      </p:pic>
      <p:grpSp>
        <p:nvGrpSpPr>
          <p:cNvPr id="12" name="KombitShape"/>
          <p:cNvGrpSpPr/>
          <p:nvPr/>
        </p:nvGrpSpPr>
        <p:grpSpPr>
          <a:xfrm>
            <a:off x="5166000" y="-143168"/>
            <a:ext cx="7637386" cy="4618506"/>
            <a:chOff x="2117378" y="-143168"/>
            <a:chExt cx="7637386" cy="4618506"/>
          </a:xfrm>
          <a:solidFill>
            <a:schemeClr val="bg1"/>
          </a:solidFill>
        </p:grpSpPr>
        <p:sp>
          <p:nvSpPr>
            <p:cNvPr id="13" name="Krans 3"/>
            <p:cNvSpPr>
              <a:spLocks noChangeAspect="1"/>
            </p:cNvSpPr>
            <p:nvPr/>
          </p:nvSpPr>
          <p:spPr>
            <a:xfrm>
              <a:off x="2117378" y="-143168"/>
              <a:ext cx="4176000" cy="2088000"/>
            </a:xfrm>
            <a:custGeom>
              <a:avLst/>
              <a:gdLst/>
              <a:ahLst/>
              <a:cxnLst/>
              <a:rect l="l" t="t" r="r" b="b"/>
              <a:pathLst>
                <a:path w="4176000" h="2088000">
                  <a:moveTo>
                    <a:pt x="0" y="0"/>
                  </a:moveTo>
                  <a:lnTo>
                    <a:pt x="4176000" y="0"/>
                  </a:lnTo>
                  <a:cubicBezTo>
                    <a:pt x="4176000" y="1153171"/>
                    <a:pt x="3241171" y="2088000"/>
                    <a:pt x="2088000" y="2088000"/>
                  </a:cubicBezTo>
                  <a:cubicBezTo>
                    <a:pt x="934829" y="2088000"/>
                    <a:pt x="0" y="1153171"/>
                    <a:pt x="0" y="0"/>
                  </a:cubicBezTo>
                  <a:close/>
                  <a:moveTo>
                    <a:pt x="651122" y="0"/>
                  </a:moveTo>
                  <a:cubicBezTo>
                    <a:pt x="651122" y="793566"/>
                    <a:pt x="1294434" y="1436878"/>
                    <a:pt x="2088000" y="1436878"/>
                  </a:cubicBezTo>
                  <a:cubicBezTo>
                    <a:pt x="2881566" y="1436878"/>
                    <a:pt x="3524878" y="793566"/>
                    <a:pt x="3524878" y="0"/>
                  </a:cubicBezTo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ktangel 13"/>
            <p:cNvSpPr/>
            <p:nvPr/>
          </p:nvSpPr>
          <p:spPr>
            <a:xfrm rot="2700000">
              <a:off x="4950278" y="2329983"/>
              <a:ext cx="3640764" cy="649946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ktangel 22"/>
            <p:cNvSpPr/>
            <p:nvPr/>
          </p:nvSpPr>
          <p:spPr>
            <a:xfrm rot="18900000">
              <a:off x="7227345" y="2723296"/>
              <a:ext cx="2527419" cy="652096"/>
            </a:xfrm>
            <a:custGeom>
              <a:avLst/>
              <a:gdLst/>
              <a:ahLst/>
              <a:cxnLst/>
              <a:rect l="l" t="t" r="r" b="b"/>
              <a:pathLst>
                <a:path w="2527419" h="652096">
                  <a:moveTo>
                    <a:pt x="0" y="0"/>
                  </a:moveTo>
                  <a:lnTo>
                    <a:pt x="2527419" y="0"/>
                  </a:lnTo>
                  <a:lnTo>
                    <a:pt x="1893395" y="652096"/>
                  </a:lnTo>
                  <a:lnTo>
                    <a:pt x="0" y="6499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øjrestille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576000"/>
            <a:ext cx="6094909" cy="8416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Pladsholder til billede 6" descr="[logo:BlackWhite]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718301" y="0"/>
            <a:ext cx="5473700" cy="6858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540000" tIns="1440000" rIns="540000" anchor="t"/>
          <a:lstStyle>
            <a:lvl1pPr>
              <a:defRPr sz="1600" baseline="0"/>
            </a:lvl1pPr>
          </a:lstStyle>
          <a:p>
            <a:endParaRPr lang="en-US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/>
          </p:nvPr>
        </p:nvSpPr>
        <p:spPr>
          <a:xfrm>
            <a:off x="625477" y="1583532"/>
            <a:ext cx="5758556" cy="410403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10177200" y="6066000"/>
            <a:ext cx="1512000" cy="4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Pladsholder til billede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240000" y="1587501"/>
            <a:ext cx="5280000" cy="4103689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800000" tIns="1100000" rIns="800000" anchor="t"/>
          <a:lstStyle>
            <a:lvl1pPr>
              <a:defRPr sz="1600" baseline="0"/>
            </a:lvl1pPr>
          </a:lstStyle>
          <a:p>
            <a:endParaRPr lang="en-US" dirty="0"/>
          </a:p>
        </p:txBody>
      </p:sp>
      <p:sp>
        <p:nvSpPr>
          <p:cNvPr id="9" name="Pladsholder til billede 8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3392" y="1581151"/>
            <a:ext cx="5280587" cy="4079875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lIns="800000" tIns="1100000" rIns="80000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aseline="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5386-5A05-4A61-A5CD-88D877A8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87FA-102B-45CA-B3B1-82CD5169B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FA5B8-7108-41F2-970E-81BB7948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550B4-2AE1-4D44-91D4-E5630670CFFD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A45D8-CA85-4AF6-A0FE-E0131ADC0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71366-27B3-488F-A52C-FAEA338E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F3041-10E3-4EEF-916B-8AF3CB2173B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672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AD6DB-8A85-91F4-53E5-1A2886BE3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A312AA8-CA69-3979-BE01-88D7C0FE4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B6AB84E-16C7-DC5C-ABBB-F02068337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365-46FD-4A6C-8F40-B676A51D09A2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0A90F2C-E70A-D6E5-AE67-404294F0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FC83A67-2027-68FC-6328-953C91C2D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E594-C592-45B7-85BC-38D25609A1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241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034EE-BA40-6370-F698-F2F7E5C2D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5FC56CA-0D54-1B9C-569D-9AB0D2A80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9D18BE-20E7-0DEF-4262-12E8BFE38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365-46FD-4A6C-8F40-B676A51D09A2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B9E8194-2B3C-9133-1029-2DAAF090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045CE9D-6891-5D11-A670-6C871AC0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E594-C592-45B7-85BC-38D25609A1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144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DE09D9-C224-D24F-9DBB-06B759F96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2002985-CCBF-6354-DE09-2B2A8BF6E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D368E48-27A2-D4B5-FE41-DDF003049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365-46FD-4A6C-8F40-B676A51D09A2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0EC61DE-6A1B-FA94-F670-9B8A23803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CEB14F8-A94E-4710-09FA-CAE98A60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E594-C592-45B7-85BC-38D25609A1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7024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F33094-CC07-BA04-D0B3-D6F28F66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B12EF2-12B8-C4E1-BD2A-C67339653D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AA3E47-C886-EB00-0776-6B4167959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8BC773-5745-A1DB-5807-FC31B8ACE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365-46FD-4A6C-8F40-B676A51D09A2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704861E-75DD-0CB8-C3AC-C6A362B7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89695B0-6EFC-3F9D-52B8-49DA9FCA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E594-C592-45B7-85BC-38D25609A1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634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30580-0C08-4009-EF40-BE13EB82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A71EC6-AF3B-AC39-A5BB-76CC28F85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A86BEF2-C264-FD71-E2BE-5E8413EE5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BBA5D2F-D8ED-7223-A685-C9BD7025E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528B68B-B977-2459-3F53-6E1FDFCB8A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DD53D74-446B-F196-310E-81B79456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365-46FD-4A6C-8F40-B676A51D09A2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DECA640-490F-EDDF-C196-89B91CC93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DFB16FE-3252-1A05-8589-20B8876F5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E594-C592-45B7-85BC-38D25609A1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046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06EC10-E083-937B-16F4-4F60CCC3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392555-1ADB-9E74-6448-C838F1AE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365-46FD-4A6C-8F40-B676A51D09A2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9E2AC96-0C98-1F26-511A-7D5B59794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2291430-C2BE-AF00-89CD-7D7D095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E594-C592-45B7-85BC-38D25609A1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3380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8F43979-CF26-EEAD-6941-8507A2296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365-46FD-4A6C-8F40-B676A51D09A2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6998E91-472A-33DA-DE23-5E130ACA9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630BD21-4ACE-B275-8F1C-A8FB31D1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E594-C592-45B7-85BC-38D25609A1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270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2700"/>
              </a:lnSpc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264C4-1552-A59E-788D-BDE5E2C7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8A408E-70EF-3A9F-AC5E-E039B74F7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64EC2E1-81B4-128A-F207-A3D8A7A34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23F1F39-7071-DA78-F1AC-80526EF8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365-46FD-4A6C-8F40-B676A51D09A2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48A0826-D997-A7D2-0D66-9A9D1A19F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5095698-A60B-BDE0-007E-90AD33D7B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E594-C592-45B7-85BC-38D25609A1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8238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CC094-1FF1-5466-213A-1B4D51E17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F27E0A9-3435-7C3D-A38A-132FF67EF5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A11C3D-E6BD-BDDE-36F4-7C8924DDF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774C4CB-EDC2-8986-2701-173F17970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365-46FD-4A6C-8F40-B676A51D09A2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F66F0DC-FD77-E288-2E4B-2BD09B89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BE1E69D-C025-59E8-0F55-EDF625A02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E594-C592-45B7-85BC-38D25609A1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5053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AAB0A7-ADE2-0AE3-F4ED-0B8D6840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554E4CF-CD7D-3F7F-5E75-A39355738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D1CF538-CFDA-EF67-5EED-59C226CD8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365-46FD-4A6C-8F40-B676A51D09A2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E0FD498-977B-1681-04CF-3BC10390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3FDD547-A23E-17B8-36D4-274369B3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E594-C592-45B7-85BC-38D25609A1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8499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716DC94-ECDF-22F9-E7AE-4BF839121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A05BE8B-0077-B2D0-521D-EB641E3CC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69B6EEA-9708-DE64-1AAA-21D72A339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2365-46FD-4A6C-8F40-B676A51D09A2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2CBFD37-460A-7289-BEF5-FB40BECB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CBC223A-9D3B-3078-E914-4D964B2C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E594-C592-45B7-85BC-38D25609A1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845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nitsoverskrift"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255573" y="1556793"/>
            <a:ext cx="7296811" cy="3384376"/>
          </a:xfrm>
        </p:spPr>
        <p:txBody>
          <a:bodyPr anchor="ctr"/>
          <a:lstStyle>
            <a:lvl1pPr algn="ctr">
              <a:lnSpc>
                <a:spcPts val="4500"/>
              </a:lnSpc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2255573" y="6723138"/>
            <a:ext cx="7200800" cy="450279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(Brødtekst benyttes ikke på dette dias)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255573" y="1556793"/>
            <a:ext cx="7296811" cy="3384376"/>
          </a:xfrm>
        </p:spPr>
        <p:txBody>
          <a:bodyPr anchor="ctr"/>
          <a:lstStyle>
            <a:lvl1pPr algn="ctr">
              <a:lnSpc>
                <a:spcPts val="4500"/>
              </a:lnSpc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44" name="Pladsholder til tekst 8">
            <a:extLst>
              <a:ext uri="{FF2B5EF4-FFF2-40B4-BE49-F238E27FC236}">
                <a16:creationId xmlns:a16="http://schemas.microsoft.com/office/drawing/2014/main" id="{BF57FEA7-3553-4A2A-B192-BD7D5AFDC2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77200" y="6066000"/>
            <a:ext cx="1512000" cy="4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ggrundsbillede og tekstbo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 descr="[logo:BlackWhite]&#10;[imagefolder:Background]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1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540000" rIns="6480000" anchor="t" anchorCtr="0"/>
          <a:lstStyle>
            <a:lvl1pPr algn="l">
              <a:tabLst/>
              <a:defRPr sz="1600" baseline="0"/>
            </a:lvl1pPr>
          </a:lstStyle>
          <a:p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6288021" y="468000"/>
            <a:ext cx="5219627" cy="5256000"/>
          </a:xfrm>
          <a:solidFill>
            <a:schemeClr val="bg1">
              <a:alpha val="70000"/>
            </a:schemeClr>
          </a:solidFill>
        </p:spPr>
        <p:txBody>
          <a:bodyPr lIns="324000" tIns="270000" rIns="324000" bIns="270000"/>
          <a:lstStyle>
            <a:lvl1pPr>
              <a:defRPr sz="1800"/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2" name="Pladsholder til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10177200" y="6066000"/>
            <a:ext cx="1504800" cy="4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lsides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 descr="[logo:BlackWhite]&#10;[imagefolder:Background]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3240000" tIns="1800000" rIns="3240000" anchor="t"/>
          <a:lstStyle>
            <a:lvl1pPr>
              <a:defRPr sz="1600" baseline="0"/>
            </a:lvl1pPr>
          </a:lstStyle>
          <a:p>
            <a:endParaRPr lang="en-US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10177200" y="6066000"/>
            <a:ext cx="1512000" cy="4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11" name="Pladsholder til sidefod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Pladsholder til billede 6" descr="[logo:BlackWhite]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3896916"/>
            <a:ext cx="12192000" cy="2988469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540000" tIns="0" rIns="6480000" anchor="t" anchorCtr="0"/>
          <a:lstStyle>
            <a:lvl1pPr>
              <a:defRPr sz="1600" baseline="0"/>
            </a:lvl1pPr>
          </a:lstStyle>
          <a:p>
            <a:endParaRPr lang="en-US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/>
          </p:nvPr>
        </p:nvSpPr>
        <p:spPr>
          <a:xfrm>
            <a:off x="625476" y="1583531"/>
            <a:ext cx="10893424" cy="215154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8" name="Pladsholder til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10173600" y="6066000"/>
            <a:ext cx="1512000" cy="471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23391" y="576000"/>
            <a:ext cx="10896607" cy="84163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23999" y="1584001"/>
            <a:ext cx="10895999" cy="4106304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Klik for at redigere i master</a:t>
            </a:r>
          </a:p>
          <a:p>
            <a:pPr lvl="1"/>
            <a:r>
              <a:rPr lang="en-US" dirty="0"/>
              <a:t>Andet niveau</a:t>
            </a:r>
          </a:p>
          <a:p>
            <a:pPr lvl="2"/>
            <a:r>
              <a:rPr lang="en-US" dirty="0"/>
              <a:t>Tredje niveau</a:t>
            </a:r>
          </a:p>
          <a:p>
            <a:pPr lvl="3"/>
            <a:r>
              <a:rPr lang="en-US" dirty="0"/>
              <a:t>Fjerde niveau</a:t>
            </a:r>
          </a:p>
          <a:p>
            <a:pPr lvl="4"/>
            <a:r>
              <a:rPr lang="en-US" dirty="0"/>
              <a:t>Femte niveau</a:t>
            </a:r>
          </a:p>
          <a:p>
            <a:pPr lvl="5"/>
            <a:r>
              <a:rPr lang="en-US" dirty="0"/>
              <a:t>Sjette niveau</a:t>
            </a:r>
          </a:p>
          <a:p>
            <a:pPr lvl="6"/>
            <a:r>
              <a:rPr lang="en-US" dirty="0"/>
              <a:t>(syvende)</a:t>
            </a:r>
          </a:p>
          <a:p>
            <a:pPr lvl="7"/>
            <a:r>
              <a:rPr lang="en-US" dirty="0"/>
              <a:t>(ottende)</a:t>
            </a:r>
          </a:p>
          <a:p>
            <a:pPr lvl="8"/>
            <a:r>
              <a:rPr lang="en-US" dirty="0"/>
              <a:t>(niende)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104000" y="6215560"/>
            <a:ext cx="86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ts val="1300"/>
              </a:lnSpc>
              <a:defRPr sz="9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fld id="{846A0179-0B7F-4AA7-BF6B-D85CB361598C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257422" y="6214350"/>
            <a:ext cx="5902577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ts val="1300"/>
              </a:lnSpc>
              <a:defRPr sz="9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25589" y="6215923"/>
            <a:ext cx="477857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ts val="1300"/>
              </a:lnSpc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1026" name="Picture 2" descr="C:\Users\kg\Desktop\KOMBIT\_Version 0.1\KOMBIT_payoff_cmyk.e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200" y="6065427"/>
            <a:ext cx="1512000" cy="47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3000" b="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None/>
        <a:defRPr sz="2200" b="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2600"/>
        </a:lnSpc>
        <a:spcBef>
          <a:spcPts val="0"/>
        </a:spcBef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Trebuchet MS" panose="020B0603020202020204" pitchFamily="34" charset="0"/>
          <a:ea typeface="+mn-ea"/>
          <a:cs typeface="+mn-cs"/>
        </a:defRPr>
      </a:lvl2pPr>
      <a:lvl3pPr marL="180000" indent="-180000" algn="l" defTabSz="360000" rtl="0" eaLnBrk="1" latinLnBrk="0" hangingPunct="1"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538163" indent="-180975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900000" indent="-1800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1188000" indent="-180000" algn="l" defTabSz="914400" rtl="0" eaLnBrk="1" latinLnBrk="0" hangingPunct="1">
        <a:lnSpc>
          <a:spcPts val="22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524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884363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246313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1133140-ABD4-719B-86D8-72D708430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F328E60-D6D1-139F-F619-9AEC3734E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B876374-49B8-A43F-F7E3-BD809E73C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E2365-46FD-4A6C-8F40-B676A51D09A2}" type="datetimeFigureOut">
              <a:rPr lang="da-DK" smtClean="0"/>
              <a:t>07-02-2023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4AD8C67-0A3A-301D-894A-9E1934044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ABF609B-4BDE-EEEF-8818-F7F4CBB3D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9E594-C592-45B7-85BC-38D25609A1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089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svg"/><Relationship Id="rId18" Type="http://schemas.openxmlformats.org/officeDocument/2006/relationships/image" Target="../media/image53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3.png"/><Relationship Id="rId17" Type="http://schemas.openxmlformats.org/officeDocument/2006/relationships/image" Target="../media/image66.svg"/><Relationship Id="rId2" Type="http://schemas.openxmlformats.org/officeDocument/2006/relationships/image" Target="../media/image55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11" Type="http://schemas.openxmlformats.org/officeDocument/2006/relationships/image" Target="../media/image52.svg"/><Relationship Id="rId5" Type="http://schemas.openxmlformats.org/officeDocument/2006/relationships/image" Target="../media/image58.svg"/><Relationship Id="rId15" Type="http://schemas.openxmlformats.org/officeDocument/2006/relationships/image" Target="../media/image50.svg"/><Relationship Id="rId10" Type="http://schemas.openxmlformats.org/officeDocument/2006/relationships/image" Target="../media/image51.png"/><Relationship Id="rId19" Type="http://schemas.openxmlformats.org/officeDocument/2006/relationships/image" Target="../media/image54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hyperlink" Target="https://share-komm.kombit.dk/P0136/Delte%20dokumenter/Forms/Mder%20KP.aspx" TargetMode="Externa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4.svg"/><Relationship Id="rId3" Type="http://schemas.openxmlformats.org/officeDocument/2006/relationships/image" Target="../media/image56.svg"/><Relationship Id="rId7" Type="http://schemas.openxmlformats.org/officeDocument/2006/relationships/image" Target="../media/image52.svg"/><Relationship Id="rId12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image" Target="../media/image50.svg"/><Relationship Id="rId5" Type="http://schemas.openxmlformats.org/officeDocument/2006/relationships/image" Target="../media/image60.svg"/><Relationship Id="rId10" Type="http://schemas.openxmlformats.org/officeDocument/2006/relationships/image" Target="../media/image49.png"/><Relationship Id="rId4" Type="http://schemas.openxmlformats.org/officeDocument/2006/relationships/image" Target="../media/image59.png"/><Relationship Id="rId9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svg"/><Relationship Id="rId3" Type="http://schemas.openxmlformats.org/officeDocument/2006/relationships/image" Target="../media/image56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image" Target="../media/image64.svg"/><Relationship Id="rId5" Type="http://schemas.openxmlformats.org/officeDocument/2006/relationships/image" Target="../media/image60.sv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5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4.svg"/><Relationship Id="rId3" Type="http://schemas.openxmlformats.org/officeDocument/2006/relationships/image" Target="../media/image56.svg"/><Relationship Id="rId7" Type="http://schemas.openxmlformats.org/officeDocument/2006/relationships/image" Target="../media/image52.svg"/><Relationship Id="rId12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image" Target="../media/image64.svg"/><Relationship Id="rId5" Type="http://schemas.openxmlformats.org/officeDocument/2006/relationships/image" Target="../media/image60.svg"/><Relationship Id="rId15" Type="http://schemas.openxmlformats.org/officeDocument/2006/relationships/image" Target="../media/image50.sv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6.sv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4.svg"/><Relationship Id="rId3" Type="http://schemas.openxmlformats.org/officeDocument/2006/relationships/image" Target="../media/image56.svg"/><Relationship Id="rId7" Type="http://schemas.openxmlformats.org/officeDocument/2006/relationships/image" Target="../media/image52.svg"/><Relationship Id="rId12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image" Target="../media/image64.svg"/><Relationship Id="rId5" Type="http://schemas.openxmlformats.org/officeDocument/2006/relationships/image" Target="../media/image60.svg"/><Relationship Id="rId15" Type="http://schemas.openxmlformats.org/officeDocument/2006/relationships/image" Target="../media/image50.sv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6.sv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52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image" Target="../media/image54.svg"/><Relationship Id="rId5" Type="http://schemas.openxmlformats.org/officeDocument/2006/relationships/image" Target="../media/image60.svg"/><Relationship Id="rId15" Type="http://schemas.openxmlformats.org/officeDocument/2006/relationships/image" Target="../media/image50.svg"/><Relationship Id="rId10" Type="http://schemas.openxmlformats.org/officeDocument/2006/relationships/image" Target="../media/image53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52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11" Type="http://schemas.openxmlformats.org/officeDocument/2006/relationships/image" Target="../media/image54.svg"/><Relationship Id="rId5" Type="http://schemas.openxmlformats.org/officeDocument/2006/relationships/image" Target="../media/image60.svg"/><Relationship Id="rId15" Type="http://schemas.openxmlformats.org/officeDocument/2006/relationships/image" Target="../media/image50.svg"/><Relationship Id="rId10" Type="http://schemas.openxmlformats.org/officeDocument/2006/relationships/image" Target="../media/image53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96223287/c20272a0a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-komm.kombit.dk/P0136/Delte%20dokumenter/Forms/Temavejledninger%20KP.aspx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KP@kombit.dk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sv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-komm.kombit.dk/P0136/Delte%20dokumenter/Forms/KLIKopgaver%20og%20bilag%20KP.aspx" TargetMode="Externa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hyperlink" Target="https://share-komm.kombit.dk/P0136/Delte%20dokumenter/Forms/%C3%A6ndrings%C3%B8nsker.aspx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svg"/><Relationship Id="rId11" Type="http://schemas.openxmlformats.org/officeDocument/2006/relationships/image" Target="../media/image28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microsoft.com/office/2018/10/relationships/comments" Target="../comments/modernComment_48C_F221706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7115A-5883-4276-BE3B-9F786ED6CF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Statusmøde (</a:t>
            </a:r>
            <a:r>
              <a:rPr lang="da-DK"/>
              <a:t>uge 6)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57DC9FE-B0B0-4479-BDE6-F993C7CF0D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Aske Walther Sørensen / Implementering</a:t>
            </a:r>
          </a:p>
        </p:txBody>
      </p:sp>
    </p:spTree>
    <p:extLst>
      <p:ext uri="{BB962C8B-B14F-4D97-AF65-F5344CB8AC3E}">
        <p14:creationId xmlns:p14="http://schemas.microsoft.com/office/powerpoint/2010/main" val="199774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6D457-70E3-5DA9-AA4C-BCB854E0B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nye helbredstillægskort ved årsskifte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24A60C5-4882-4BD2-ABB2-D576FD4CB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817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CC6C6-D73C-0294-8109-1185EF69A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Formueoplysninger som baggrund for helbredstillægskort ved årsskifte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31FDC7FA-61E9-D2DD-0135-9F4BA3F71C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4ED46EB-8FBA-BAC2-7293-6ECA7659B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KP modtog i december 2022 formueoplysninger fra UDK, som indgik i borgers årsopgørelse 2021.</a:t>
            </a:r>
          </a:p>
          <a:p>
            <a:endParaRPr lang="da-DK" dirty="0"/>
          </a:p>
          <a:p>
            <a:r>
              <a:rPr lang="da-DK" dirty="0"/>
              <a:t>Hvis der ikke er kommet en anden formue i løbet af året, er det ovenstående formue, som KP benytter som grundlag for bevilling af nyt helbredstillægskort. </a:t>
            </a:r>
          </a:p>
          <a:p>
            <a:endParaRPr lang="da-DK" dirty="0"/>
          </a:p>
          <a:p>
            <a:r>
              <a:rPr lang="da-DK" dirty="0"/>
              <a:t>Ovenstående er samme praksis som tidligere, fx i KMD SPK.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D823B81-D73C-DCF0-48F2-8A235DD547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372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CC6C6-D73C-0294-8109-1185EF69A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Udsendelse af nye helbredstillægskort eller ophørsbrev til borger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3A1EEDB7-4FF7-BF49-5218-6519BE39B1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4ED46EB-8FBA-BAC2-7293-6ECA7659B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Brevene har tidligere været sendt til borger i slutningen af december, hvor KP senest sendte dem ud i midten af december.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b="1" dirty="0"/>
              <a:t>Justeringer:</a:t>
            </a:r>
          </a:p>
          <a:p>
            <a:pPr marL="342900" indent="-342900">
              <a:buFontTx/>
              <a:buChar char="-"/>
            </a:pPr>
            <a:r>
              <a:rPr lang="da-DK" dirty="0"/>
              <a:t>Vi forventer at brevene bliver sendt ud senere i forbindelse med næste årsskifte.</a:t>
            </a:r>
          </a:p>
          <a:p>
            <a:pPr marL="342900" indent="-342900">
              <a:buFontTx/>
              <a:buChar char="-"/>
            </a:pPr>
            <a:r>
              <a:rPr lang="da-DK" dirty="0"/>
              <a:t>Vi ser desuden på formuleringen i brevene, så vi gør opmærksom på, at borger skal huske at orientere UDK, hvis deres formue har ændret sig. </a:t>
            </a:r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D823B81-D73C-DCF0-48F2-8A235DD547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Grafik 9" descr="Skruetrækker med massiv udfyldning">
            <a:extLst>
              <a:ext uri="{FF2B5EF4-FFF2-40B4-BE49-F238E27FC236}">
                <a16:creationId xmlns:a16="http://schemas.microsoft.com/office/drawing/2014/main" id="{23CDC7F8-B345-6091-3281-3FF2ED0C5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513715">
            <a:off x="3280268" y="2146870"/>
            <a:ext cx="2564258" cy="256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9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8BE996-B996-43A6-684F-BF9683B18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Procesunderstøttelse  i KP - Fortsat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E2722D7-25E3-B7DA-C0A5-DCA0CAECD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1671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39462-2D1F-D87F-CEAC-9FBE9F870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Procesunderstøttelse i KP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FB7126F2-A93A-443B-81C9-87E92735F0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8218" b="28218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BCF0FCB-1A09-7FDF-DC98-05166CF66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Vi har fået spørgsmål til </a:t>
            </a:r>
            <a:r>
              <a:rPr lang="da-DK" dirty="0" err="1"/>
              <a:t>KPs</a:t>
            </a:r>
            <a:r>
              <a:rPr lang="da-DK" dirty="0"/>
              <a:t> procesunderstøttelse på sigt, bl.a. på baggrund af at kommunen har fået henvendelser fra leverandører, som reklamere for deres løsninger til procesunderstøttelse.</a:t>
            </a:r>
          </a:p>
          <a:p>
            <a:endParaRPr lang="da-DK" dirty="0"/>
          </a:p>
          <a:p>
            <a:r>
              <a:rPr lang="da-DK" dirty="0"/>
              <a:t>Sidst fik i overordnet overblik. </a:t>
            </a:r>
          </a:p>
          <a:p>
            <a:r>
              <a:rPr lang="da-DK" dirty="0"/>
              <a:t>I dag går vi lidt tættere.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5A8DE95-5D17-DDEB-6435-E1D9C642EA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Grafik 6" descr="Forstørrelsesglas med massiv udfyldning">
            <a:extLst>
              <a:ext uri="{FF2B5EF4-FFF2-40B4-BE49-F238E27FC236}">
                <a16:creationId xmlns:a16="http://schemas.microsoft.com/office/drawing/2014/main" id="{0479B9F8-6D2D-C07E-42C2-02E672D37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70560" y="257679"/>
            <a:ext cx="7871460" cy="78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9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21920-DBE8-AE70-DC15-4337DBB6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Udvalgt release 3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6D263FE5-CEE1-E063-B090-F87383757E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9F11862-91E4-89E0-46EE-03068CB9AE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907" y="1583532"/>
            <a:ext cx="5758556" cy="4104031"/>
          </a:xfrm>
        </p:spPr>
        <p:txBody>
          <a:bodyPr/>
          <a:lstStyle/>
          <a:p>
            <a:r>
              <a:rPr lang="da-DK" dirty="0"/>
              <a:t>Automatiske bevillinger og afslag på helbredstillægskort.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Automatiske afslag på udvidet helbredstillæg på baggrund af objektive kriterier:</a:t>
            </a:r>
          </a:p>
          <a:p>
            <a:pPr marL="342900" indent="-342900">
              <a:buFontTx/>
              <a:buChar char="-"/>
            </a:pPr>
            <a:r>
              <a:rPr lang="da-DK" dirty="0"/>
              <a:t>Formue</a:t>
            </a:r>
          </a:p>
          <a:p>
            <a:pPr marL="342900" indent="-342900">
              <a:buFontTx/>
              <a:buChar char="-"/>
            </a:pPr>
            <a:r>
              <a:rPr lang="da-DK" dirty="0"/>
              <a:t>Tillægsprocent </a:t>
            </a:r>
          </a:p>
          <a:p>
            <a:pPr marL="342900" indent="-342900">
              <a:buFontTx/>
              <a:buChar char="-"/>
            </a:pPr>
            <a:r>
              <a:rPr lang="da-DK" dirty="0"/>
              <a:t>Pensionstype</a:t>
            </a:r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D580C40-CD3B-D6D6-B514-FDCF1B91A0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2" name="Grafik 11" descr="Tandhjul kontur">
            <a:extLst>
              <a:ext uri="{FF2B5EF4-FFF2-40B4-BE49-F238E27FC236}">
                <a16:creationId xmlns:a16="http://schemas.microsoft.com/office/drawing/2014/main" id="{EF100C2E-A01D-BC43-DCFD-60551613E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2403" y="1993638"/>
            <a:ext cx="1353938" cy="1353938"/>
          </a:xfrm>
          <a:prstGeom prst="rect">
            <a:avLst/>
          </a:prstGeom>
        </p:spPr>
      </p:pic>
      <p:pic>
        <p:nvPicPr>
          <p:cNvPr id="18" name="Grafik 17" descr="Tommelfinger ned med massiv udfyldning">
            <a:extLst>
              <a:ext uri="{FF2B5EF4-FFF2-40B4-BE49-F238E27FC236}">
                <a16:creationId xmlns:a16="http://schemas.microsoft.com/office/drawing/2014/main" id="{99C352DB-F525-D4EF-F571-71E1D40CD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5525" y="2667624"/>
            <a:ext cx="914400" cy="914400"/>
          </a:xfrm>
          <a:prstGeom prst="rect">
            <a:avLst/>
          </a:prstGeom>
        </p:spPr>
      </p:pic>
      <p:pic>
        <p:nvPicPr>
          <p:cNvPr id="16" name="Grafik 15" descr="Tommelfingeren opad med massiv udfyldning">
            <a:extLst>
              <a:ext uri="{FF2B5EF4-FFF2-40B4-BE49-F238E27FC236}">
                <a16:creationId xmlns:a16="http://schemas.microsoft.com/office/drawing/2014/main" id="{90ED7921-00B9-7598-248A-83D207E48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3437" y="2213407"/>
            <a:ext cx="914400" cy="914400"/>
          </a:xfrm>
          <a:prstGeom prst="rect">
            <a:avLst/>
          </a:prstGeom>
        </p:spPr>
      </p:pic>
      <p:pic>
        <p:nvPicPr>
          <p:cNvPr id="19" name="Grafik 18" descr="Tommelfinger ned med massiv udfyldning">
            <a:extLst>
              <a:ext uri="{FF2B5EF4-FFF2-40B4-BE49-F238E27FC236}">
                <a16:creationId xmlns:a16="http://schemas.microsoft.com/office/drawing/2014/main" id="{03FDFD6D-750A-FCCE-1A54-0472E725F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42210" y="4671462"/>
            <a:ext cx="914400" cy="914400"/>
          </a:xfrm>
          <a:prstGeom prst="rect">
            <a:avLst/>
          </a:prstGeom>
        </p:spPr>
      </p:pic>
      <p:pic>
        <p:nvPicPr>
          <p:cNvPr id="20" name="Grafik 19" descr="Tandhjul kontur">
            <a:extLst>
              <a:ext uri="{FF2B5EF4-FFF2-40B4-BE49-F238E27FC236}">
                <a16:creationId xmlns:a16="http://schemas.microsoft.com/office/drawing/2014/main" id="{C099D1BE-F7B5-694B-BB2D-0356AB2FF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2403" y="4333625"/>
            <a:ext cx="1353938" cy="1353938"/>
          </a:xfrm>
          <a:prstGeom prst="rect">
            <a:avLst/>
          </a:prstGeom>
        </p:spPr>
      </p:pic>
      <p:pic>
        <p:nvPicPr>
          <p:cNvPr id="6" name="Grafik 5" descr="Helikopter med massiv udfyldning">
            <a:extLst>
              <a:ext uri="{FF2B5EF4-FFF2-40B4-BE49-F238E27FC236}">
                <a16:creationId xmlns:a16="http://schemas.microsoft.com/office/drawing/2014/main" id="{B9120BC2-EC60-FFBE-F283-B82F566FC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7423" y="-593409"/>
            <a:ext cx="3356119" cy="335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5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17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AE8121-3220-1FE9-F9E2-EB002E77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68" y="501248"/>
            <a:ext cx="2844800" cy="3588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 err="1">
                <a:solidFill>
                  <a:srgbClr val="FFFFFF"/>
                </a:solidFill>
              </a:rPr>
              <a:t>Forklaring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til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tegningerne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FFFDA88-B295-A546-C3A4-CC5FAC95AA62}"/>
              </a:ext>
            </a:extLst>
          </p:cNvPr>
          <p:cNvSpPr txBox="1"/>
          <p:nvPr/>
        </p:nvSpPr>
        <p:spPr>
          <a:xfrm>
            <a:off x="4649245" y="669363"/>
            <a:ext cx="7191302" cy="5534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Grøn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Borger.dk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Lilla =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Muligt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opsætte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parameter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opgaven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behandles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manuelt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=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Automatisk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behandling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=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mulige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udfald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=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Afventer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0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 descr="Forgreningsdiagram med massiv udfyldning">
            <a:extLst>
              <a:ext uri="{FF2B5EF4-FFF2-40B4-BE49-F238E27FC236}">
                <a16:creationId xmlns:a16="http://schemas.microsoft.com/office/drawing/2014/main" id="{C2C12F6C-3987-12E0-E3D8-0AA6CD2FF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4644566" y="3365828"/>
            <a:ext cx="397334" cy="397334"/>
          </a:xfrm>
          <a:prstGeom prst="rect">
            <a:avLst/>
          </a:prstGeom>
        </p:spPr>
      </p:pic>
      <p:pic>
        <p:nvPicPr>
          <p:cNvPr id="4" name="Grafik 3" descr="Tandhjul med massiv udfyldning">
            <a:extLst>
              <a:ext uri="{FF2B5EF4-FFF2-40B4-BE49-F238E27FC236}">
                <a16:creationId xmlns:a16="http://schemas.microsoft.com/office/drawing/2014/main" id="{DA2250ED-573E-8855-2DCA-2EE6EE65C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4566" y="2661864"/>
            <a:ext cx="397333" cy="397333"/>
          </a:xfrm>
          <a:prstGeom prst="rect">
            <a:avLst/>
          </a:prstGeom>
        </p:spPr>
      </p:pic>
      <p:pic>
        <p:nvPicPr>
          <p:cNvPr id="6" name="Grafik 5" descr="Ur med massiv udfyldning">
            <a:extLst>
              <a:ext uri="{FF2B5EF4-FFF2-40B4-BE49-F238E27FC236}">
                <a16:creationId xmlns:a16="http://schemas.microsoft.com/office/drawing/2014/main" id="{F25EEC65-6E57-A8AA-580F-0335C24F4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5671" y="4127172"/>
            <a:ext cx="295121" cy="2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69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AE8121-3220-1FE9-F9E2-EB002E77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Proces for ansøgning om helbredstillægskort i dag</a:t>
            </a:r>
          </a:p>
        </p:txBody>
      </p:sp>
    </p:spTree>
    <p:extLst>
      <p:ext uri="{BB962C8B-B14F-4D97-AF65-F5344CB8AC3E}">
        <p14:creationId xmlns:p14="http://schemas.microsoft.com/office/powerpoint/2010/main" val="2849886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4E693EF-CF58-DAA4-FB37-167099F786F7}"/>
              </a:ext>
            </a:extLst>
          </p:cNvPr>
          <p:cNvSpPr/>
          <p:nvPr/>
        </p:nvSpPr>
        <p:spPr>
          <a:xfrm>
            <a:off x="1283516" y="3221372"/>
            <a:ext cx="889233" cy="207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9AB1CC69-321C-6C31-CACB-2689D5E59442}"/>
              </a:ext>
            </a:extLst>
          </p:cNvPr>
          <p:cNvCxnSpPr/>
          <p:nvPr/>
        </p:nvCxnSpPr>
        <p:spPr>
          <a:xfrm>
            <a:off x="453006" y="2030136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B558D54-6874-3875-30AB-2519B5920C33}"/>
              </a:ext>
            </a:extLst>
          </p:cNvPr>
          <p:cNvCxnSpPr/>
          <p:nvPr/>
        </p:nvCxnSpPr>
        <p:spPr>
          <a:xfrm>
            <a:off x="453006" y="4497897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F2091991-E501-73F1-1862-88B80B8C3FDB}"/>
              </a:ext>
            </a:extLst>
          </p:cNvPr>
          <p:cNvSpPr txBox="1"/>
          <p:nvPr/>
        </p:nvSpPr>
        <p:spPr>
          <a:xfrm rot="16200000">
            <a:off x="99962" y="5117341"/>
            <a:ext cx="42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6AD3343-CC61-8DDD-DD5B-E22E8CCC1D9A}"/>
              </a:ext>
            </a:extLst>
          </p:cNvPr>
          <p:cNvSpPr txBox="1"/>
          <p:nvPr/>
        </p:nvSpPr>
        <p:spPr>
          <a:xfrm rot="16200000">
            <a:off x="-503658" y="2799734"/>
            <a:ext cx="167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Sagsbehandler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C657204-D88B-6F0A-A279-504058D6B9E1}"/>
              </a:ext>
            </a:extLst>
          </p:cNvPr>
          <p:cNvSpPr txBox="1"/>
          <p:nvPr/>
        </p:nvSpPr>
        <p:spPr>
          <a:xfrm rot="16200000">
            <a:off x="-282077" y="543020"/>
            <a:ext cx="113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</a:t>
            </a:r>
          </a:p>
        </p:txBody>
      </p:sp>
      <p:pic>
        <p:nvPicPr>
          <p:cNvPr id="19" name="Grafik 18" descr="Mand med massiv udfyldning">
            <a:extLst>
              <a:ext uri="{FF2B5EF4-FFF2-40B4-BE49-F238E27FC236}">
                <a16:creationId xmlns:a16="http://schemas.microsoft.com/office/drawing/2014/main" id="{2D73BD46-E15C-7A77-7E6A-2DD8C34E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42" y="292216"/>
            <a:ext cx="759204" cy="759204"/>
          </a:xfrm>
          <a:prstGeom prst="rect">
            <a:avLst/>
          </a:prstGeom>
        </p:spPr>
      </p:pic>
      <p:pic>
        <p:nvPicPr>
          <p:cNvPr id="21" name="Grafik 20" descr="Mandlig profil med massiv udfyldning">
            <a:extLst>
              <a:ext uri="{FF2B5EF4-FFF2-40B4-BE49-F238E27FC236}">
                <a16:creationId xmlns:a16="http://schemas.microsoft.com/office/drawing/2014/main" id="{41052E76-10AB-14DD-45ED-4501C5C53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296" y="2903194"/>
            <a:ext cx="595618" cy="595618"/>
          </a:xfrm>
          <a:prstGeom prst="rect">
            <a:avLst/>
          </a:prstGeom>
        </p:spPr>
      </p:pic>
      <p:pic>
        <p:nvPicPr>
          <p:cNvPr id="23" name="Grafik 22" descr="Skærm med massiv udfyldning">
            <a:extLst>
              <a:ext uri="{FF2B5EF4-FFF2-40B4-BE49-F238E27FC236}">
                <a16:creationId xmlns:a16="http://schemas.microsoft.com/office/drawing/2014/main" id="{9E6F84F8-B970-596D-072C-3CD4D9B80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1905" y="398129"/>
            <a:ext cx="683702" cy="683702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4A9B7796-68D5-B583-FC20-C58C2DDF919F}"/>
              </a:ext>
            </a:extLst>
          </p:cNvPr>
          <p:cNvSpPr txBox="1"/>
          <p:nvPr/>
        </p:nvSpPr>
        <p:spPr>
          <a:xfrm>
            <a:off x="803246" y="1203686"/>
            <a:ext cx="155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søger helbredstillægskort  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1C0F4A37-477E-B137-6BB4-847A747AD3FB}"/>
              </a:ext>
            </a:extLst>
          </p:cNvPr>
          <p:cNvSpPr txBox="1"/>
          <p:nvPr/>
        </p:nvSpPr>
        <p:spPr>
          <a:xfrm>
            <a:off x="1308683" y="569550"/>
            <a:ext cx="68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Borger.dk</a:t>
            </a:r>
          </a:p>
        </p:txBody>
      </p:sp>
      <p:pic>
        <p:nvPicPr>
          <p:cNvPr id="26" name="Grafik 25" descr="Skærm med massiv udfyldning">
            <a:extLst>
              <a:ext uri="{FF2B5EF4-FFF2-40B4-BE49-F238E27FC236}">
                <a16:creationId xmlns:a16="http://schemas.microsoft.com/office/drawing/2014/main" id="{14193EC4-3365-9A34-42EE-033BF4DE1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41478" y="2922166"/>
            <a:ext cx="683702" cy="683702"/>
          </a:xfrm>
          <a:prstGeom prst="rect">
            <a:avLst/>
          </a:prstGeom>
        </p:spPr>
      </p:pic>
      <p:cxnSp>
        <p:nvCxnSpPr>
          <p:cNvPr id="30" name="Forbindelse: buet 29">
            <a:extLst>
              <a:ext uri="{FF2B5EF4-FFF2-40B4-BE49-F238E27FC236}">
                <a16:creationId xmlns:a16="http://schemas.microsoft.com/office/drawing/2014/main" id="{0E0D8AC8-C18F-BC6A-5DAF-435D3452E9F1}"/>
              </a:ext>
            </a:extLst>
          </p:cNvPr>
          <p:cNvCxnSpPr>
            <a:stCxn id="24" idx="2"/>
            <a:endCxn id="26" idx="0"/>
          </p:cNvCxnSpPr>
          <p:nvPr/>
        </p:nvCxnSpPr>
        <p:spPr>
          <a:xfrm rot="16200000" flipH="1">
            <a:off x="1103920" y="2142756"/>
            <a:ext cx="1256815" cy="302004"/>
          </a:xfrm>
          <a:prstGeom prst="curvedConnector3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kstfelt 30">
            <a:extLst>
              <a:ext uri="{FF2B5EF4-FFF2-40B4-BE49-F238E27FC236}">
                <a16:creationId xmlns:a16="http://schemas.microsoft.com/office/drawing/2014/main" id="{567307F6-EB31-D42C-4A7C-CC30353387B5}"/>
              </a:ext>
            </a:extLst>
          </p:cNvPr>
          <p:cNvSpPr txBox="1"/>
          <p:nvPr/>
        </p:nvSpPr>
        <p:spPr>
          <a:xfrm>
            <a:off x="1011573" y="3680285"/>
            <a:ext cx="1580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Opretter opgave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Udfylder opgave</a:t>
            </a:r>
          </a:p>
        </p:txBody>
      </p:sp>
      <p:pic>
        <p:nvPicPr>
          <p:cNvPr id="2" name="Grafik 1" descr="Mandlig profil med massiv udfyldning">
            <a:extLst>
              <a:ext uri="{FF2B5EF4-FFF2-40B4-BE49-F238E27FC236}">
                <a16:creationId xmlns:a16="http://schemas.microsoft.com/office/drawing/2014/main" id="{8FD17832-6BDC-860D-2227-1686587B6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596" y="2944265"/>
            <a:ext cx="595618" cy="595618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3F7C79A8-73D9-FFDE-499D-9F0B48478534}"/>
              </a:ext>
            </a:extLst>
          </p:cNvPr>
          <p:cNvSpPr txBox="1"/>
          <p:nvPr/>
        </p:nvSpPr>
        <p:spPr>
          <a:xfrm>
            <a:off x="2962712" y="3664748"/>
            <a:ext cx="172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Sender brev da aktuel formue mangler</a:t>
            </a:r>
          </a:p>
        </p:txBody>
      </p:sp>
      <p:pic>
        <p:nvPicPr>
          <p:cNvPr id="7" name="Grafik 6" descr="Skærm med massiv udfyldning">
            <a:extLst>
              <a:ext uri="{FF2B5EF4-FFF2-40B4-BE49-F238E27FC236}">
                <a16:creationId xmlns:a16="http://schemas.microsoft.com/office/drawing/2014/main" id="{C2FE084E-701F-F5F2-EE56-107AB6AD0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64958" y="2954054"/>
            <a:ext cx="683702" cy="683702"/>
          </a:xfrm>
          <a:prstGeom prst="rect">
            <a:avLst/>
          </a:prstGeom>
        </p:spPr>
      </p:pic>
      <p:pic>
        <p:nvPicPr>
          <p:cNvPr id="11" name="Grafik 10" descr="Tandhjul med massiv udfyldning">
            <a:extLst>
              <a:ext uri="{FF2B5EF4-FFF2-40B4-BE49-F238E27FC236}">
                <a16:creationId xmlns:a16="http://schemas.microsoft.com/office/drawing/2014/main" id="{594FBC7D-CBBC-D20D-871F-F8654FDE4C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27465" y="4886937"/>
            <a:ext cx="327171" cy="327171"/>
          </a:xfrm>
          <a:prstGeom prst="rect">
            <a:avLst/>
          </a:prstGeom>
        </p:spPr>
      </p:pic>
      <p:pic>
        <p:nvPicPr>
          <p:cNvPr id="14" name="Grafik 13" descr="Skærm med massiv udfyldning">
            <a:extLst>
              <a:ext uri="{FF2B5EF4-FFF2-40B4-BE49-F238E27FC236}">
                <a16:creationId xmlns:a16="http://schemas.microsoft.com/office/drawing/2014/main" id="{34F39F6E-3F07-F8D4-4C4B-9807ECB791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90032" y="4734536"/>
            <a:ext cx="802036" cy="697683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181CBBE5-B9D8-5858-5E75-DDBB641B30A9}"/>
              </a:ext>
            </a:extLst>
          </p:cNvPr>
          <p:cNvSpPr txBox="1"/>
          <p:nvPr/>
        </p:nvSpPr>
        <p:spPr>
          <a:xfrm>
            <a:off x="1011573" y="5487259"/>
            <a:ext cx="1728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Tjekker berettigelse</a:t>
            </a:r>
          </a:p>
        </p:txBody>
      </p:sp>
      <p:pic>
        <p:nvPicPr>
          <p:cNvPr id="16" name="Grafik 15" descr="Forgreningsdiagram med massiv udfyldning">
            <a:extLst>
              <a:ext uri="{FF2B5EF4-FFF2-40B4-BE49-F238E27FC236}">
                <a16:creationId xmlns:a16="http://schemas.microsoft.com/office/drawing/2014/main" id="{EF94C980-8463-5156-3E10-27D27038D4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 flipH="1">
            <a:off x="2321358" y="5537109"/>
            <a:ext cx="186652" cy="186652"/>
          </a:xfrm>
          <a:prstGeom prst="rect">
            <a:avLst/>
          </a:prstGeom>
        </p:spPr>
      </p:pic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C0470589-8736-06FB-40E0-031209D08491}"/>
              </a:ext>
            </a:extLst>
          </p:cNvPr>
          <p:cNvCxnSpPr>
            <a:cxnSpLocks/>
            <a:stCxn id="31" idx="2"/>
            <a:endCxn id="14" idx="0"/>
          </p:cNvCxnSpPr>
          <p:nvPr/>
        </p:nvCxnSpPr>
        <p:spPr>
          <a:xfrm flipH="1">
            <a:off x="1791050" y="4080395"/>
            <a:ext cx="10836" cy="654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Grafik 28" descr="Mand med massiv udfyldning">
            <a:extLst>
              <a:ext uri="{FF2B5EF4-FFF2-40B4-BE49-F238E27FC236}">
                <a16:creationId xmlns:a16="http://schemas.microsoft.com/office/drawing/2014/main" id="{B0217DD6-851E-D8F2-66D9-6AFB4BE98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1180" y="276488"/>
            <a:ext cx="759204" cy="759204"/>
          </a:xfrm>
          <a:prstGeom prst="rect">
            <a:avLst/>
          </a:prstGeom>
        </p:spPr>
      </p:pic>
      <p:pic>
        <p:nvPicPr>
          <p:cNvPr id="32" name="Grafik 31" descr="Konvolut med massiv udfyldning">
            <a:extLst>
              <a:ext uri="{FF2B5EF4-FFF2-40B4-BE49-F238E27FC236}">
                <a16:creationId xmlns:a16="http://schemas.microsoft.com/office/drawing/2014/main" id="{BC3483F4-A15E-C09B-EC49-2ADE5C52BF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68330" y="383419"/>
            <a:ext cx="512980" cy="512980"/>
          </a:xfrm>
          <a:prstGeom prst="rect">
            <a:avLst/>
          </a:prstGeom>
        </p:spPr>
      </p:pic>
      <p:sp>
        <p:nvSpPr>
          <p:cNvPr id="34" name="Tekstfelt 33">
            <a:extLst>
              <a:ext uri="{FF2B5EF4-FFF2-40B4-BE49-F238E27FC236}">
                <a16:creationId xmlns:a16="http://schemas.microsoft.com/office/drawing/2014/main" id="{328419A0-0220-DCA1-1785-AB76341007DD}"/>
              </a:ext>
            </a:extLst>
          </p:cNvPr>
          <p:cNvSpPr txBox="1"/>
          <p:nvPr/>
        </p:nvSpPr>
        <p:spPr>
          <a:xfrm>
            <a:off x="4473827" y="1146615"/>
            <a:ext cx="1789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modtager brev vedr. manglende formue</a:t>
            </a:r>
          </a:p>
        </p:txBody>
      </p:sp>
      <p:cxnSp>
        <p:nvCxnSpPr>
          <p:cNvPr id="36" name="Forbindelse: buet 35">
            <a:extLst>
              <a:ext uri="{FF2B5EF4-FFF2-40B4-BE49-F238E27FC236}">
                <a16:creationId xmlns:a16="http://schemas.microsoft.com/office/drawing/2014/main" id="{82A2F3D4-F75B-03F5-76D7-93DACF1EFF17}"/>
              </a:ext>
            </a:extLst>
          </p:cNvPr>
          <p:cNvCxnSpPr>
            <a:stCxn id="7" idx="3"/>
            <a:endCxn id="34" idx="2"/>
          </p:cNvCxnSpPr>
          <p:nvPr/>
        </p:nvCxnSpPr>
        <p:spPr>
          <a:xfrm flipV="1">
            <a:off x="4448660" y="1608280"/>
            <a:ext cx="919670" cy="168762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Grafik 36" descr="Tandhjul med massiv udfyldning">
            <a:extLst>
              <a:ext uri="{FF2B5EF4-FFF2-40B4-BE49-F238E27FC236}">
                <a16:creationId xmlns:a16="http://schemas.microsoft.com/office/drawing/2014/main" id="{5822ECC7-65BA-C7F5-D638-C291EE45FE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53758" y="4883093"/>
            <a:ext cx="327171" cy="327171"/>
          </a:xfrm>
          <a:prstGeom prst="rect">
            <a:avLst/>
          </a:prstGeom>
        </p:spPr>
      </p:pic>
      <p:pic>
        <p:nvPicPr>
          <p:cNvPr id="38" name="Grafik 37" descr="Skærm med massiv udfyldning">
            <a:extLst>
              <a:ext uri="{FF2B5EF4-FFF2-40B4-BE49-F238E27FC236}">
                <a16:creationId xmlns:a16="http://schemas.microsoft.com/office/drawing/2014/main" id="{C7061229-D54F-2363-BF90-61008A7CB9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16325" y="4730692"/>
            <a:ext cx="802036" cy="697683"/>
          </a:xfrm>
          <a:prstGeom prst="rect">
            <a:avLst/>
          </a:prstGeom>
        </p:spPr>
      </p:pic>
      <p:pic>
        <p:nvPicPr>
          <p:cNvPr id="39" name="Grafik 38" descr="Tandhjul med massiv udfyldning">
            <a:extLst>
              <a:ext uri="{FF2B5EF4-FFF2-40B4-BE49-F238E27FC236}">
                <a16:creationId xmlns:a16="http://schemas.microsoft.com/office/drawing/2014/main" id="{56640F03-B204-DB2D-32F9-7E6E00315F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86757" y="4887987"/>
            <a:ext cx="327171" cy="327171"/>
          </a:xfrm>
          <a:prstGeom prst="rect">
            <a:avLst/>
          </a:prstGeom>
        </p:spPr>
      </p:pic>
      <p:pic>
        <p:nvPicPr>
          <p:cNvPr id="40" name="Grafik 39" descr="Skærm med massiv udfyldning">
            <a:extLst>
              <a:ext uri="{FF2B5EF4-FFF2-40B4-BE49-F238E27FC236}">
                <a16:creationId xmlns:a16="http://schemas.microsoft.com/office/drawing/2014/main" id="{70F54544-E1FF-BFD6-717D-7A4AB31054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49324" y="4735586"/>
            <a:ext cx="802036" cy="697683"/>
          </a:xfrm>
          <a:prstGeom prst="rect">
            <a:avLst/>
          </a:prstGeom>
        </p:spPr>
      </p:pic>
      <p:sp>
        <p:nvSpPr>
          <p:cNvPr id="41" name="Tekstfelt 40">
            <a:extLst>
              <a:ext uri="{FF2B5EF4-FFF2-40B4-BE49-F238E27FC236}">
                <a16:creationId xmlns:a16="http://schemas.microsoft.com/office/drawing/2014/main" id="{5EDF3259-720E-9B1E-6377-D2743724CEB7}"/>
              </a:ext>
            </a:extLst>
          </p:cNvPr>
          <p:cNvSpPr txBox="1"/>
          <p:nvPr/>
        </p:nvSpPr>
        <p:spPr>
          <a:xfrm>
            <a:off x="3115204" y="5496968"/>
            <a:ext cx="16028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Sætter opgaven i ventetrin med frist på brevet</a:t>
            </a:r>
          </a:p>
        </p:txBody>
      </p:sp>
      <p:pic>
        <p:nvPicPr>
          <p:cNvPr id="42" name="Grafik 41" descr="Ur med massiv udfyldning">
            <a:extLst>
              <a:ext uri="{FF2B5EF4-FFF2-40B4-BE49-F238E27FC236}">
                <a16:creationId xmlns:a16="http://schemas.microsoft.com/office/drawing/2014/main" id="{A70660CA-C72F-AE7C-13CA-76C30E38ED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38130" y="4936973"/>
            <a:ext cx="295121" cy="295121"/>
          </a:xfrm>
          <a:prstGeom prst="rect">
            <a:avLst/>
          </a:prstGeom>
        </p:spPr>
      </p:pic>
      <p:cxnSp>
        <p:nvCxnSpPr>
          <p:cNvPr id="43" name="Lige pilforbindelse 42">
            <a:extLst>
              <a:ext uri="{FF2B5EF4-FFF2-40B4-BE49-F238E27FC236}">
                <a16:creationId xmlns:a16="http://schemas.microsoft.com/office/drawing/2014/main" id="{7C37BFEC-F09F-8DE8-05AB-B3DFC3B2147F}"/>
              </a:ext>
            </a:extLst>
          </p:cNvPr>
          <p:cNvCxnSpPr>
            <a:cxnSpLocks/>
            <a:stCxn id="38" idx="3"/>
            <a:endCxn id="42" idx="1"/>
          </p:cNvCxnSpPr>
          <p:nvPr/>
        </p:nvCxnSpPr>
        <p:spPr>
          <a:xfrm>
            <a:off x="4218361" y="5079534"/>
            <a:ext cx="919769" cy="5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Lige pilforbindelse 43">
            <a:extLst>
              <a:ext uri="{FF2B5EF4-FFF2-40B4-BE49-F238E27FC236}">
                <a16:creationId xmlns:a16="http://schemas.microsoft.com/office/drawing/2014/main" id="{A9390AA0-EA9A-7219-79E8-5BAED4D20EDF}"/>
              </a:ext>
            </a:extLst>
          </p:cNvPr>
          <p:cNvCxnSpPr>
            <a:cxnSpLocks/>
            <a:stCxn id="42" idx="3"/>
            <a:endCxn id="40" idx="1"/>
          </p:cNvCxnSpPr>
          <p:nvPr/>
        </p:nvCxnSpPr>
        <p:spPr>
          <a:xfrm flipV="1">
            <a:off x="5433251" y="5084428"/>
            <a:ext cx="916073" cy="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Lige pilforbindelse 52">
            <a:extLst>
              <a:ext uri="{FF2B5EF4-FFF2-40B4-BE49-F238E27FC236}">
                <a16:creationId xmlns:a16="http://schemas.microsoft.com/office/drawing/2014/main" id="{AEE02C7D-69E8-781C-1849-F97550F2A411}"/>
              </a:ext>
            </a:extLst>
          </p:cNvPr>
          <p:cNvCxnSpPr>
            <a:cxnSpLocks/>
            <a:stCxn id="4" idx="2"/>
            <a:endCxn id="38" idx="0"/>
          </p:cNvCxnSpPr>
          <p:nvPr/>
        </p:nvCxnSpPr>
        <p:spPr>
          <a:xfrm flipH="1">
            <a:off x="3817343" y="4064858"/>
            <a:ext cx="9435" cy="665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kstfelt 56">
            <a:extLst>
              <a:ext uri="{FF2B5EF4-FFF2-40B4-BE49-F238E27FC236}">
                <a16:creationId xmlns:a16="http://schemas.microsoft.com/office/drawing/2014/main" id="{2B3E7CE9-B2F9-3BA7-3C1E-EDBE93EDE38F}"/>
              </a:ext>
            </a:extLst>
          </p:cNvPr>
          <p:cNvSpPr txBox="1"/>
          <p:nvPr/>
        </p:nvSpPr>
        <p:spPr>
          <a:xfrm>
            <a:off x="5980199" y="5521621"/>
            <a:ext cx="16028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Frist på brev er nået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Opgaven fremgår at opgavepakke</a:t>
            </a:r>
          </a:p>
        </p:txBody>
      </p:sp>
      <p:pic>
        <p:nvPicPr>
          <p:cNvPr id="58" name="Grafik 57" descr="Mandlig profil med massiv udfyldning">
            <a:extLst>
              <a:ext uri="{FF2B5EF4-FFF2-40B4-BE49-F238E27FC236}">
                <a16:creationId xmlns:a16="http://schemas.microsoft.com/office/drawing/2014/main" id="{94FD2081-7FBE-1356-11D3-92DF9A6C9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7149" y="2944265"/>
            <a:ext cx="595618" cy="595618"/>
          </a:xfrm>
          <a:prstGeom prst="rect">
            <a:avLst/>
          </a:prstGeom>
        </p:spPr>
      </p:pic>
      <p:pic>
        <p:nvPicPr>
          <p:cNvPr id="59" name="Grafik 58" descr="Skærm med massiv udfyldning">
            <a:extLst>
              <a:ext uri="{FF2B5EF4-FFF2-40B4-BE49-F238E27FC236}">
                <a16:creationId xmlns:a16="http://schemas.microsoft.com/office/drawing/2014/main" id="{F4AF2E71-9D35-55AB-CDF0-9D67802CDF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2511" y="2954054"/>
            <a:ext cx="683702" cy="683702"/>
          </a:xfrm>
          <a:prstGeom prst="rect">
            <a:avLst/>
          </a:prstGeom>
        </p:spPr>
      </p:pic>
      <p:sp>
        <p:nvSpPr>
          <p:cNvPr id="60" name="Tekstfelt 59">
            <a:extLst>
              <a:ext uri="{FF2B5EF4-FFF2-40B4-BE49-F238E27FC236}">
                <a16:creationId xmlns:a16="http://schemas.microsoft.com/office/drawing/2014/main" id="{23FBDC66-F240-A488-7B7E-1FBAEFCCC499}"/>
              </a:ext>
            </a:extLst>
          </p:cNvPr>
          <p:cNvSpPr txBox="1"/>
          <p:nvPr/>
        </p:nvSpPr>
        <p:spPr>
          <a:xfrm>
            <a:off x="6468808" y="3080989"/>
            <a:ext cx="674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Opgave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indbakke</a:t>
            </a:r>
          </a:p>
        </p:txBody>
      </p:sp>
      <p:cxnSp>
        <p:nvCxnSpPr>
          <p:cNvPr id="61" name="Lige pilforbindelse 60">
            <a:extLst>
              <a:ext uri="{FF2B5EF4-FFF2-40B4-BE49-F238E27FC236}">
                <a16:creationId xmlns:a16="http://schemas.microsoft.com/office/drawing/2014/main" id="{3FBDFDE2-E44F-6BD6-7916-AD647E25ADE0}"/>
              </a:ext>
            </a:extLst>
          </p:cNvPr>
          <p:cNvCxnSpPr>
            <a:cxnSpLocks/>
            <a:stCxn id="40" idx="0"/>
            <a:endCxn id="68" idx="2"/>
          </p:cNvCxnSpPr>
          <p:nvPr/>
        </p:nvCxnSpPr>
        <p:spPr>
          <a:xfrm flipV="1">
            <a:off x="6750342" y="4072154"/>
            <a:ext cx="0" cy="663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kstfelt 67">
            <a:extLst>
              <a:ext uri="{FF2B5EF4-FFF2-40B4-BE49-F238E27FC236}">
                <a16:creationId xmlns:a16="http://schemas.microsoft.com/office/drawing/2014/main" id="{BEED4107-EDB5-69A5-430A-1ED2E965B35B}"/>
              </a:ext>
            </a:extLst>
          </p:cNvPr>
          <p:cNvSpPr txBox="1"/>
          <p:nvPr/>
        </p:nvSpPr>
        <p:spPr>
          <a:xfrm>
            <a:off x="5750132" y="3672044"/>
            <a:ext cx="200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Træffer og sender afgørelse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Afslutter opgaven</a:t>
            </a:r>
          </a:p>
        </p:txBody>
      </p:sp>
      <p:pic>
        <p:nvPicPr>
          <p:cNvPr id="70" name="Grafik 69" descr="Mand med massiv udfyldning">
            <a:extLst>
              <a:ext uri="{FF2B5EF4-FFF2-40B4-BE49-F238E27FC236}">
                <a16:creationId xmlns:a16="http://schemas.microsoft.com/office/drawing/2014/main" id="{D21AD23C-BC97-5685-BA4D-A2C5CDDB3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2870" y="272585"/>
            <a:ext cx="759204" cy="759204"/>
          </a:xfrm>
          <a:prstGeom prst="rect">
            <a:avLst/>
          </a:prstGeom>
        </p:spPr>
      </p:pic>
      <p:pic>
        <p:nvPicPr>
          <p:cNvPr id="71" name="Grafik 70" descr="Konvolut med massiv udfyldning">
            <a:extLst>
              <a:ext uri="{FF2B5EF4-FFF2-40B4-BE49-F238E27FC236}">
                <a16:creationId xmlns:a16="http://schemas.microsoft.com/office/drawing/2014/main" id="{AD22AD9D-CB93-4BFF-ADDA-DCCB269E69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890020" y="379516"/>
            <a:ext cx="512980" cy="512980"/>
          </a:xfrm>
          <a:prstGeom prst="rect">
            <a:avLst/>
          </a:prstGeom>
        </p:spPr>
      </p:pic>
      <p:sp>
        <p:nvSpPr>
          <p:cNvPr id="72" name="Tekstfelt 71">
            <a:extLst>
              <a:ext uri="{FF2B5EF4-FFF2-40B4-BE49-F238E27FC236}">
                <a16:creationId xmlns:a16="http://schemas.microsoft.com/office/drawing/2014/main" id="{2DDFE171-37CB-15DD-7AE3-842443215660}"/>
              </a:ext>
            </a:extLst>
          </p:cNvPr>
          <p:cNvSpPr txBox="1"/>
          <p:nvPr/>
        </p:nvSpPr>
        <p:spPr>
          <a:xfrm>
            <a:off x="7995517" y="1142712"/>
            <a:ext cx="1789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modtager brev om afgørelse</a:t>
            </a:r>
          </a:p>
        </p:txBody>
      </p:sp>
      <p:cxnSp>
        <p:nvCxnSpPr>
          <p:cNvPr id="73" name="Forbindelse: buet 72">
            <a:extLst>
              <a:ext uri="{FF2B5EF4-FFF2-40B4-BE49-F238E27FC236}">
                <a16:creationId xmlns:a16="http://schemas.microsoft.com/office/drawing/2014/main" id="{DE36FD42-0A2B-08A8-7908-70EBFAE272D1}"/>
              </a:ext>
            </a:extLst>
          </p:cNvPr>
          <p:cNvCxnSpPr>
            <a:cxnSpLocks/>
            <a:stCxn id="60" idx="3"/>
            <a:endCxn id="72" idx="2"/>
          </p:cNvCxnSpPr>
          <p:nvPr/>
        </p:nvCxnSpPr>
        <p:spPr>
          <a:xfrm flipV="1">
            <a:off x="7143322" y="1604377"/>
            <a:ext cx="1746698" cy="164588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kstfelt 78">
            <a:extLst>
              <a:ext uri="{FF2B5EF4-FFF2-40B4-BE49-F238E27FC236}">
                <a16:creationId xmlns:a16="http://schemas.microsoft.com/office/drawing/2014/main" id="{47F1D753-3152-8EA9-BABD-265A3DA51948}"/>
              </a:ext>
            </a:extLst>
          </p:cNvPr>
          <p:cNvSpPr txBox="1"/>
          <p:nvPr/>
        </p:nvSpPr>
        <p:spPr>
          <a:xfrm>
            <a:off x="1546072" y="3040676"/>
            <a:ext cx="674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Opret bevilling</a:t>
            </a:r>
          </a:p>
        </p:txBody>
      </p:sp>
      <p:sp>
        <p:nvSpPr>
          <p:cNvPr id="80" name="Tekstfelt 79">
            <a:extLst>
              <a:ext uri="{FF2B5EF4-FFF2-40B4-BE49-F238E27FC236}">
                <a16:creationId xmlns:a16="http://schemas.microsoft.com/office/drawing/2014/main" id="{5E8970CD-C35A-ECA2-C9C2-489040E9B3BA}"/>
              </a:ext>
            </a:extLst>
          </p:cNvPr>
          <p:cNvSpPr txBox="1"/>
          <p:nvPr/>
        </p:nvSpPr>
        <p:spPr>
          <a:xfrm>
            <a:off x="3762013" y="3055460"/>
            <a:ext cx="674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Opret bevilling</a:t>
            </a:r>
          </a:p>
        </p:txBody>
      </p:sp>
      <p:pic>
        <p:nvPicPr>
          <p:cNvPr id="81" name="Grafik 80" descr="Tandhjul med massiv udfyldning">
            <a:extLst>
              <a:ext uri="{FF2B5EF4-FFF2-40B4-BE49-F238E27FC236}">
                <a16:creationId xmlns:a16="http://schemas.microsoft.com/office/drawing/2014/main" id="{DCF417BD-B707-6760-AA85-694A791699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58363" y="4883093"/>
            <a:ext cx="327171" cy="327171"/>
          </a:xfrm>
          <a:prstGeom prst="rect">
            <a:avLst/>
          </a:prstGeom>
        </p:spPr>
      </p:pic>
      <p:pic>
        <p:nvPicPr>
          <p:cNvPr id="82" name="Grafik 81" descr="Skærm med massiv udfyldning">
            <a:extLst>
              <a:ext uri="{FF2B5EF4-FFF2-40B4-BE49-F238E27FC236}">
                <a16:creationId xmlns:a16="http://schemas.microsoft.com/office/drawing/2014/main" id="{1955E70F-EA49-EEA1-3246-36B5208DAB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20930" y="4730692"/>
            <a:ext cx="802036" cy="697683"/>
          </a:xfrm>
          <a:prstGeom prst="rect">
            <a:avLst/>
          </a:prstGeom>
        </p:spPr>
      </p:pic>
      <p:sp>
        <p:nvSpPr>
          <p:cNvPr id="83" name="Tekstfelt 82">
            <a:extLst>
              <a:ext uri="{FF2B5EF4-FFF2-40B4-BE49-F238E27FC236}">
                <a16:creationId xmlns:a16="http://schemas.microsoft.com/office/drawing/2014/main" id="{6AEC5515-9791-54A1-1B1C-5E734E4EF3E9}"/>
              </a:ext>
            </a:extLst>
          </p:cNvPr>
          <p:cNvSpPr txBox="1"/>
          <p:nvPr/>
        </p:nvSpPr>
        <p:spPr>
          <a:xfrm>
            <a:off x="8412020" y="5461114"/>
            <a:ext cx="1458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Gemmer afgørelse</a:t>
            </a:r>
          </a:p>
        </p:txBody>
      </p:sp>
      <p:cxnSp>
        <p:nvCxnSpPr>
          <p:cNvPr id="84" name="Forbindelse: buet 83">
            <a:extLst>
              <a:ext uri="{FF2B5EF4-FFF2-40B4-BE49-F238E27FC236}">
                <a16:creationId xmlns:a16="http://schemas.microsoft.com/office/drawing/2014/main" id="{73A49B53-70E8-1571-0D86-83198FBD8F47}"/>
              </a:ext>
            </a:extLst>
          </p:cNvPr>
          <p:cNvCxnSpPr>
            <a:cxnSpLocks/>
            <a:stCxn id="60" idx="3"/>
            <a:endCxn id="82" idx="0"/>
          </p:cNvCxnSpPr>
          <p:nvPr/>
        </p:nvCxnSpPr>
        <p:spPr>
          <a:xfrm>
            <a:off x="7143322" y="3250266"/>
            <a:ext cx="1778626" cy="148042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Forbindelse: buet 86">
            <a:extLst>
              <a:ext uri="{FF2B5EF4-FFF2-40B4-BE49-F238E27FC236}">
                <a16:creationId xmlns:a16="http://schemas.microsoft.com/office/drawing/2014/main" id="{214E3A04-EE3C-17EB-4E11-8D1F065946E5}"/>
              </a:ext>
            </a:extLst>
          </p:cNvPr>
          <p:cNvCxnSpPr>
            <a:cxnSpLocks/>
            <a:stCxn id="14" idx="3"/>
            <a:endCxn id="4" idx="2"/>
          </p:cNvCxnSpPr>
          <p:nvPr/>
        </p:nvCxnSpPr>
        <p:spPr>
          <a:xfrm flipV="1">
            <a:off x="2192068" y="4064858"/>
            <a:ext cx="1634710" cy="101852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383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AE8121-3220-1FE9-F9E2-EB002E77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Proces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for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ansøgning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om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helbredstillægskort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og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udvidet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helbredstillæg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efter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R3</a:t>
            </a:r>
          </a:p>
        </p:txBody>
      </p:sp>
    </p:spTree>
    <p:extLst>
      <p:ext uri="{BB962C8B-B14F-4D97-AF65-F5344CB8AC3E}">
        <p14:creationId xmlns:p14="http://schemas.microsoft.com/office/powerpoint/2010/main" val="15561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1C4A9-7C97-4B15-AB42-F521523C5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Struktur for mødet</a:t>
            </a:r>
          </a:p>
        </p:txBody>
      </p:sp>
      <p:pic>
        <p:nvPicPr>
          <p:cNvPr id="15" name="Pladsholder til billede 14">
            <a:extLst>
              <a:ext uri="{FF2B5EF4-FFF2-40B4-BE49-F238E27FC236}">
                <a16:creationId xmlns:a16="http://schemas.microsoft.com/office/drawing/2014/main" id="{FCB118DD-4437-4EB0-9709-9435F1D3BC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0075161-D5D9-492F-AE32-56D9811D70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Da vi er mange, skal du som udgangspunkt holde kamera og mikrofon slukket</a:t>
            </a:r>
          </a:p>
          <a:p>
            <a:pPr marL="342900" indent="-342900">
              <a:buFontTx/>
              <a:buChar char="-"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Ræk hånden op og tænd mikrofon og kamera, når du har spørgsmål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Mødet optages og lægges på </a:t>
            </a:r>
            <a:r>
              <a:rPr lang="da-DK" dirty="0" err="1">
                <a:hlinkClick r:id="rId4"/>
              </a:rPr>
              <a:t>KOMBITs</a:t>
            </a:r>
            <a:r>
              <a:rPr lang="da-DK" dirty="0">
                <a:hlinkClick r:id="rId4"/>
              </a:rPr>
              <a:t> dokumentbibliotek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3FFBD22-10CD-4EC2-B43F-4EF1931617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Grafik 5" descr="Radiomikrofon">
            <a:extLst>
              <a:ext uri="{FF2B5EF4-FFF2-40B4-BE49-F238E27FC236}">
                <a16:creationId xmlns:a16="http://schemas.microsoft.com/office/drawing/2014/main" id="{AEA36C8F-1C80-4896-AB07-0BBB2CC9F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744" y="2270993"/>
            <a:ext cx="705008" cy="705008"/>
          </a:xfrm>
          <a:prstGeom prst="rect">
            <a:avLst/>
          </a:prstGeom>
        </p:spPr>
      </p:pic>
      <p:pic>
        <p:nvPicPr>
          <p:cNvPr id="7" name="Grafik 6" descr="Webkamera">
            <a:extLst>
              <a:ext uri="{FF2B5EF4-FFF2-40B4-BE49-F238E27FC236}">
                <a16:creationId xmlns:a16="http://schemas.microsoft.com/office/drawing/2014/main" id="{9E6D728C-42B3-4891-9AA4-8201D79C71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63019" y="2281035"/>
            <a:ext cx="705008" cy="705008"/>
          </a:xfrm>
          <a:prstGeom prst="rect">
            <a:avLst/>
          </a:prstGeo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B2F95FE2-EFF9-48ED-BA83-436BF5E20C72}"/>
              </a:ext>
            </a:extLst>
          </p:cNvPr>
          <p:cNvCxnSpPr>
            <a:cxnSpLocks/>
          </p:cNvCxnSpPr>
          <p:nvPr/>
        </p:nvCxnSpPr>
        <p:spPr>
          <a:xfrm>
            <a:off x="1563019" y="2281035"/>
            <a:ext cx="705008" cy="705008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odcast">
            <a:extLst>
              <a:ext uri="{FF2B5EF4-FFF2-40B4-BE49-F238E27FC236}">
                <a16:creationId xmlns:a16="http://schemas.microsoft.com/office/drawing/2014/main" id="{A0D29E40-B6D4-43B3-B044-8DCC074453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21983" y="4234503"/>
            <a:ext cx="725091" cy="725091"/>
          </a:xfrm>
          <a:prstGeom prst="rect">
            <a:avLst/>
          </a:prstGeom>
        </p:spPr>
      </p:pic>
      <p:pic>
        <p:nvPicPr>
          <p:cNvPr id="14" name="Grafik 13" descr="Løftet hånd">
            <a:extLst>
              <a:ext uri="{FF2B5EF4-FFF2-40B4-BE49-F238E27FC236}">
                <a16:creationId xmlns:a16="http://schemas.microsoft.com/office/drawing/2014/main" id="{6173F45E-5EB6-4BB5-99E1-DE85A699CC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2524" y="4254586"/>
            <a:ext cx="725091" cy="725091"/>
          </a:xfrm>
          <a:prstGeom prst="rect">
            <a:avLst/>
          </a:prstGeom>
        </p:spPr>
      </p:pic>
      <p:pic>
        <p:nvPicPr>
          <p:cNvPr id="16" name="Grafik 15" descr="Webkamera">
            <a:extLst>
              <a:ext uri="{FF2B5EF4-FFF2-40B4-BE49-F238E27FC236}">
                <a16:creationId xmlns:a16="http://schemas.microsoft.com/office/drawing/2014/main" id="{E81E7851-A95D-4B47-A64B-3C1B878CD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47074" y="4254586"/>
            <a:ext cx="705008" cy="705008"/>
          </a:xfrm>
          <a:prstGeom prst="rect">
            <a:avLst/>
          </a:prstGeom>
        </p:spPr>
      </p:pic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51C10C7B-AD08-4130-BEE7-210FD883C81F}"/>
              </a:ext>
            </a:extLst>
          </p:cNvPr>
          <p:cNvCxnSpPr>
            <a:cxnSpLocks/>
          </p:cNvCxnSpPr>
          <p:nvPr/>
        </p:nvCxnSpPr>
        <p:spPr>
          <a:xfrm>
            <a:off x="741744" y="2281035"/>
            <a:ext cx="705008" cy="705008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6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4E693EF-CF58-DAA4-FB37-167099F786F7}"/>
              </a:ext>
            </a:extLst>
          </p:cNvPr>
          <p:cNvSpPr/>
          <p:nvPr/>
        </p:nvSpPr>
        <p:spPr>
          <a:xfrm>
            <a:off x="1283516" y="3221372"/>
            <a:ext cx="889233" cy="207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9AB1CC69-321C-6C31-CACB-2689D5E59442}"/>
              </a:ext>
            </a:extLst>
          </p:cNvPr>
          <p:cNvCxnSpPr/>
          <p:nvPr/>
        </p:nvCxnSpPr>
        <p:spPr>
          <a:xfrm>
            <a:off x="374708" y="2430535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B558D54-6874-3875-30AB-2519B5920C33}"/>
              </a:ext>
            </a:extLst>
          </p:cNvPr>
          <p:cNvCxnSpPr/>
          <p:nvPr/>
        </p:nvCxnSpPr>
        <p:spPr>
          <a:xfrm>
            <a:off x="453006" y="4497897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F2091991-E501-73F1-1862-88B80B8C3FDB}"/>
              </a:ext>
            </a:extLst>
          </p:cNvPr>
          <p:cNvSpPr txBox="1"/>
          <p:nvPr/>
        </p:nvSpPr>
        <p:spPr>
          <a:xfrm rot="16200000">
            <a:off x="66440" y="5382129"/>
            <a:ext cx="42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6AD3343-CC61-8DDD-DD5B-E22E8CCC1D9A}"/>
              </a:ext>
            </a:extLst>
          </p:cNvPr>
          <p:cNvSpPr txBox="1"/>
          <p:nvPr/>
        </p:nvSpPr>
        <p:spPr>
          <a:xfrm rot="16200000">
            <a:off x="-559328" y="3161406"/>
            <a:ext cx="167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Sagsbehandler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C657204-D88B-6F0A-A279-504058D6B9E1}"/>
              </a:ext>
            </a:extLst>
          </p:cNvPr>
          <p:cNvSpPr txBox="1"/>
          <p:nvPr/>
        </p:nvSpPr>
        <p:spPr>
          <a:xfrm rot="16200000">
            <a:off x="-254682" y="915516"/>
            <a:ext cx="113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</a:t>
            </a:r>
          </a:p>
        </p:txBody>
      </p:sp>
      <p:pic>
        <p:nvPicPr>
          <p:cNvPr id="19" name="Grafik 18" descr="Mand med massiv udfyldning">
            <a:extLst>
              <a:ext uri="{FF2B5EF4-FFF2-40B4-BE49-F238E27FC236}">
                <a16:creationId xmlns:a16="http://schemas.microsoft.com/office/drawing/2014/main" id="{2D73BD46-E15C-7A77-7E6A-2DD8C34E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42" y="803945"/>
            <a:ext cx="759204" cy="759204"/>
          </a:xfrm>
          <a:prstGeom prst="rect">
            <a:avLst/>
          </a:prstGeom>
        </p:spPr>
      </p:pic>
      <p:pic>
        <p:nvPicPr>
          <p:cNvPr id="23" name="Grafik 22" descr="Skærm med massiv udfyldning">
            <a:extLst>
              <a:ext uri="{FF2B5EF4-FFF2-40B4-BE49-F238E27FC236}">
                <a16:creationId xmlns:a16="http://schemas.microsoft.com/office/drawing/2014/main" id="{9E6F84F8-B970-596D-072C-3CD4D9B80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1905" y="909858"/>
            <a:ext cx="683702" cy="683702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4A9B7796-68D5-B583-FC20-C58C2DDF919F}"/>
              </a:ext>
            </a:extLst>
          </p:cNvPr>
          <p:cNvSpPr txBox="1"/>
          <p:nvPr/>
        </p:nvSpPr>
        <p:spPr>
          <a:xfrm>
            <a:off x="803246" y="1715415"/>
            <a:ext cx="155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søger helbredstillægskort  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1C0F4A37-477E-B137-6BB4-847A747AD3FB}"/>
              </a:ext>
            </a:extLst>
          </p:cNvPr>
          <p:cNvSpPr txBox="1"/>
          <p:nvPr/>
        </p:nvSpPr>
        <p:spPr>
          <a:xfrm>
            <a:off x="1300294" y="1081279"/>
            <a:ext cx="68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Borger.dk</a:t>
            </a:r>
          </a:p>
        </p:txBody>
      </p:sp>
      <p:cxnSp>
        <p:nvCxnSpPr>
          <p:cNvPr id="3" name="Forbindelse: buet 2">
            <a:extLst>
              <a:ext uri="{FF2B5EF4-FFF2-40B4-BE49-F238E27FC236}">
                <a16:creationId xmlns:a16="http://schemas.microsoft.com/office/drawing/2014/main" id="{1A2FB78A-3242-BB33-1ACE-546FDDD7B33C}"/>
              </a:ext>
            </a:extLst>
          </p:cNvPr>
          <p:cNvCxnSpPr>
            <a:cxnSpLocks/>
            <a:stCxn id="24" idx="2"/>
          </p:cNvCxnSpPr>
          <p:nvPr/>
        </p:nvCxnSpPr>
        <p:spPr>
          <a:xfrm rot="5400000">
            <a:off x="287742" y="3452487"/>
            <a:ext cx="2568991" cy="1817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10" descr="Tandhjul med massiv udfyldning">
            <a:extLst>
              <a:ext uri="{FF2B5EF4-FFF2-40B4-BE49-F238E27FC236}">
                <a16:creationId xmlns:a16="http://schemas.microsoft.com/office/drawing/2014/main" id="{5287279F-E5FE-8ACD-A144-651A4C24B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5795" y="4886937"/>
            <a:ext cx="327171" cy="327171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6EF434A6-A3E1-04C6-5237-81F1BC025B48}"/>
              </a:ext>
            </a:extLst>
          </p:cNvPr>
          <p:cNvSpPr txBox="1"/>
          <p:nvPr/>
        </p:nvSpPr>
        <p:spPr>
          <a:xfrm>
            <a:off x="803246" y="5521807"/>
            <a:ext cx="19245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Modtager ansøgning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Opretter og udfylder opgave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Tjekker berettigelse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Sender bevilling</a:t>
            </a:r>
          </a:p>
        </p:txBody>
      </p:sp>
      <p:pic>
        <p:nvPicPr>
          <p:cNvPr id="17" name="Grafik 16" descr="Mand med massiv udfyldning">
            <a:extLst>
              <a:ext uri="{FF2B5EF4-FFF2-40B4-BE49-F238E27FC236}">
                <a16:creationId xmlns:a16="http://schemas.microsoft.com/office/drawing/2014/main" id="{534EED80-04F7-724E-F009-213E5CA8C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7820" y="872107"/>
            <a:ext cx="759204" cy="759204"/>
          </a:xfrm>
          <a:prstGeom prst="rect">
            <a:avLst/>
          </a:prstGeom>
        </p:spPr>
      </p:pic>
      <p:pic>
        <p:nvPicPr>
          <p:cNvPr id="20" name="Grafik 19" descr="Konvolut med massiv udfyldning">
            <a:extLst>
              <a:ext uri="{FF2B5EF4-FFF2-40B4-BE49-F238E27FC236}">
                <a16:creationId xmlns:a16="http://schemas.microsoft.com/office/drawing/2014/main" id="{C9CC5E49-5371-E4E6-ED3E-0B0F0BBED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54970" y="979038"/>
            <a:ext cx="512980" cy="512980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2A4EF37C-F7C1-79D8-2EDF-E28C37DAB982}"/>
              </a:ext>
            </a:extLst>
          </p:cNvPr>
          <p:cNvSpPr txBox="1"/>
          <p:nvPr/>
        </p:nvSpPr>
        <p:spPr>
          <a:xfrm>
            <a:off x="2801225" y="1704510"/>
            <a:ext cx="1556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modtager brev om bevilling af  helbredstillægskort  </a:t>
            </a:r>
          </a:p>
        </p:txBody>
      </p:sp>
      <p:cxnSp>
        <p:nvCxnSpPr>
          <p:cNvPr id="28" name="Forbindelse: buet 27">
            <a:extLst>
              <a:ext uri="{FF2B5EF4-FFF2-40B4-BE49-F238E27FC236}">
                <a16:creationId xmlns:a16="http://schemas.microsoft.com/office/drawing/2014/main" id="{2018049D-6489-0B21-D447-ED0EC94B3700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1911990" y="2350841"/>
            <a:ext cx="1667314" cy="274407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Grafik 6" descr="Forgreningsdiagram med massiv udfyldning">
            <a:extLst>
              <a:ext uri="{FF2B5EF4-FFF2-40B4-BE49-F238E27FC236}">
                <a16:creationId xmlns:a16="http://schemas.microsoft.com/office/drawing/2014/main" id="{52563C85-9ABC-1FFA-B17D-30E42B6B19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 flipH="1">
            <a:off x="2079423" y="6025496"/>
            <a:ext cx="186652" cy="186652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D3CF9F55-85F0-D402-950C-F9A02F6A427B}"/>
              </a:ext>
            </a:extLst>
          </p:cNvPr>
          <p:cNvSpPr txBox="1"/>
          <p:nvPr/>
        </p:nvSpPr>
        <p:spPr>
          <a:xfrm>
            <a:off x="10016455" y="28797"/>
            <a:ext cx="211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er berettiget</a:t>
            </a:r>
          </a:p>
        </p:txBody>
      </p:sp>
      <p:pic>
        <p:nvPicPr>
          <p:cNvPr id="15" name="Grafik 14" descr="Skærm med massiv udfyldning">
            <a:extLst>
              <a:ext uri="{FF2B5EF4-FFF2-40B4-BE49-F238E27FC236}">
                <a16:creationId xmlns:a16="http://schemas.microsoft.com/office/drawing/2014/main" id="{823513C3-C0E9-D411-608A-44FA9D5711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8362" y="4734536"/>
            <a:ext cx="802036" cy="6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97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4E693EF-CF58-DAA4-FB37-167099F786F7}"/>
              </a:ext>
            </a:extLst>
          </p:cNvPr>
          <p:cNvSpPr/>
          <p:nvPr/>
        </p:nvSpPr>
        <p:spPr>
          <a:xfrm>
            <a:off x="1283516" y="3221372"/>
            <a:ext cx="889233" cy="207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9AB1CC69-321C-6C31-CACB-2689D5E59442}"/>
              </a:ext>
            </a:extLst>
          </p:cNvPr>
          <p:cNvCxnSpPr/>
          <p:nvPr/>
        </p:nvCxnSpPr>
        <p:spPr>
          <a:xfrm>
            <a:off x="374708" y="2430535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B558D54-6874-3875-30AB-2519B5920C33}"/>
              </a:ext>
            </a:extLst>
          </p:cNvPr>
          <p:cNvCxnSpPr/>
          <p:nvPr/>
        </p:nvCxnSpPr>
        <p:spPr>
          <a:xfrm>
            <a:off x="453006" y="4497897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F2091991-E501-73F1-1862-88B80B8C3FDB}"/>
              </a:ext>
            </a:extLst>
          </p:cNvPr>
          <p:cNvSpPr txBox="1"/>
          <p:nvPr/>
        </p:nvSpPr>
        <p:spPr>
          <a:xfrm rot="16200000">
            <a:off x="66440" y="5382129"/>
            <a:ext cx="42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6AD3343-CC61-8DDD-DD5B-E22E8CCC1D9A}"/>
              </a:ext>
            </a:extLst>
          </p:cNvPr>
          <p:cNvSpPr txBox="1"/>
          <p:nvPr/>
        </p:nvSpPr>
        <p:spPr>
          <a:xfrm rot="16200000">
            <a:off x="-559328" y="3161406"/>
            <a:ext cx="167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Sagsbehandler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C657204-D88B-6F0A-A279-504058D6B9E1}"/>
              </a:ext>
            </a:extLst>
          </p:cNvPr>
          <p:cNvSpPr txBox="1"/>
          <p:nvPr/>
        </p:nvSpPr>
        <p:spPr>
          <a:xfrm rot="16200000">
            <a:off x="-254682" y="915516"/>
            <a:ext cx="113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</a:t>
            </a:r>
          </a:p>
        </p:txBody>
      </p:sp>
      <p:pic>
        <p:nvPicPr>
          <p:cNvPr id="19" name="Grafik 18" descr="Mand med massiv udfyldning">
            <a:extLst>
              <a:ext uri="{FF2B5EF4-FFF2-40B4-BE49-F238E27FC236}">
                <a16:creationId xmlns:a16="http://schemas.microsoft.com/office/drawing/2014/main" id="{2D73BD46-E15C-7A77-7E6A-2DD8C34E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42" y="803945"/>
            <a:ext cx="759204" cy="759204"/>
          </a:xfrm>
          <a:prstGeom prst="rect">
            <a:avLst/>
          </a:prstGeom>
        </p:spPr>
      </p:pic>
      <p:pic>
        <p:nvPicPr>
          <p:cNvPr id="23" name="Grafik 22" descr="Skærm med massiv udfyldning">
            <a:extLst>
              <a:ext uri="{FF2B5EF4-FFF2-40B4-BE49-F238E27FC236}">
                <a16:creationId xmlns:a16="http://schemas.microsoft.com/office/drawing/2014/main" id="{9E6F84F8-B970-596D-072C-3CD4D9B80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1905" y="909858"/>
            <a:ext cx="683702" cy="683702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4A9B7796-68D5-B583-FC20-C58C2DDF919F}"/>
              </a:ext>
            </a:extLst>
          </p:cNvPr>
          <p:cNvSpPr txBox="1"/>
          <p:nvPr/>
        </p:nvSpPr>
        <p:spPr>
          <a:xfrm>
            <a:off x="803246" y="1715415"/>
            <a:ext cx="155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søger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udv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helbredstillæg  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1C0F4A37-477E-B137-6BB4-847A747AD3FB}"/>
              </a:ext>
            </a:extLst>
          </p:cNvPr>
          <p:cNvSpPr txBox="1"/>
          <p:nvPr/>
        </p:nvSpPr>
        <p:spPr>
          <a:xfrm>
            <a:off x="1300294" y="1081279"/>
            <a:ext cx="68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Borger.dk</a:t>
            </a:r>
          </a:p>
        </p:txBody>
      </p:sp>
      <p:cxnSp>
        <p:nvCxnSpPr>
          <p:cNvPr id="3" name="Forbindelse: buet 2">
            <a:extLst>
              <a:ext uri="{FF2B5EF4-FFF2-40B4-BE49-F238E27FC236}">
                <a16:creationId xmlns:a16="http://schemas.microsoft.com/office/drawing/2014/main" id="{1A2FB78A-3242-BB33-1ACE-546FDDD7B33C}"/>
              </a:ext>
            </a:extLst>
          </p:cNvPr>
          <p:cNvCxnSpPr>
            <a:cxnSpLocks/>
            <a:stCxn id="24" idx="2"/>
          </p:cNvCxnSpPr>
          <p:nvPr/>
        </p:nvCxnSpPr>
        <p:spPr>
          <a:xfrm rot="5400000">
            <a:off x="287743" y="3452488"/>
            <a:ext cx="2568991" cy="1817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10" descr="Tandhjul med massiv udfyldning">
            <a:extLst>
              <a:ext uri="{FF2B5EF4-FFF2-40B4-BE49-F238E27FC236}">
                <a16:creationId xmlns:a16="http://schemas.microsoft.com/office/drawing/2014/main" id="{5287279F-E5FE-8ACD-A144-651A4C24B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5795" y="4886937"/>
            <a:ext cx="327171" cy="327171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6EF434A6-A3E1-04C6-5237-81F1BC025B48}"/>
              </a:ext>
            </a:extLst>
          </p:cNvPr>
          <p:cNvSpPr txBox="1"/>
          <p:nvPr/>
        </p:nvSpPr>
        <p:spPr>
          <a:xfrm>
            <a:off x="803246" y="5521807"/>
            <a:ext cx="24811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Modtager ansøgning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Opretter og udfylder opgave med sagstype, briller, </a:t>
            </a: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fodbehandlling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eller tandprotese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Tjekker berettigelse </a:t>
            </a:r>
          </a:p>
        </p:txBody>
      </p:sp>
      <p:cxnSp>
        <p:nvCxnSpPr>
          <p:cNvPr id="28" name="Forbindelse: buet 27">
            <a:extLst>
              <a:ext uri="{FF2B5EF4-FFF2-40B4-BE49-F238E27FC236}">
                <a16:creationId xmlns:a16="http://schemas.microsoft.com/office/drawing/2014/main" id="{2018049D-6489-0B21-D447-ED0EC94B3700}"/>
              </a:ext>
            </a:extLst>
          </p:cNvPr>
          <p:cNvCxnSpPr>
            <a:cxnSpLocks/>
            <a:stCxn id="15" idx="3"/>
            <a:endCxn id="18" idx="2"/>
          </p:cNvCxnSpPr>
          <p:nvPr/>
        </p:nvCxnSpPr>
        <p:spPr>
          <a:xfrm flipV="1">
            <a:off x="1940398" y="3874098"/>
            <a:ext cx="2316292" cy="120928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Grafik 6" descr="Forgreningsdiagram med massiv udfyldning">
            <a:extLst>
              <a:ext uri="{FF2B5EF4-FFF2-40B4-BE49-F238E27FC236}">
                <a16:creationId xmlns:a16="http://schemas.microsoft.com/office/drawing/2014/main" id="{52563C85-9ABC-1FFA-B17D-30E42B6B19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 flipH="1">
            <a:off x="2079423" y="6370869"/>
            <a:ext cx="186652" cy="186652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D3CF9F55-85F0-D402-950C-F9A02F6A427B}"/>
              </a:ext>
            </a:extLst>
          </p:cNvPr>
          <p:cNvSpPr txBox="1"/>
          <p:nvPr/>
        </p:nvSpPr>
        <p:spPr>
          <a:xfrm>
            <a:off x="7268548" y="0"/>
            <a:ext cx="47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er berettiget ud fra objektive betingelser</a:t>
            </a:r>
          </a:p>
        </p:txBody>
      </p:sp>
      <p:pic>
        <p:nvPicPr>
          <p:cNvPr id="15" name="Grafik 14" descr="Skærm med massiv udfyldning">
            <a:extLst>
              <a:ext uri="{FF2B5EF4-FFF2-40B4-BE49-F238E27FC236}">
                <a16:creationId xmlns:a16="http://schemas.microsoft.com/office/drawing/2014/main" id="{823513C3-C0E9-D411-608A-44FA9D5711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8362" y="4734536"/>
            <a:ext cx="802036" cy="697683"/>
          </a:xfrm>
          <a:prstGeom prst="rect">
            <a:avLst/>
          </a:prstGeom>
        </p:spPr>
      </p:pic>
      <p:pic>
        <p:nvPicPr>
          <p:cNvPr id="5" name="Grafik 4" descr="Mandlig profil med massiv udfyldning">
            <a:extLst>
              <a:ext uri="{FF2B5EF4-FFF2-40B4-BE49-F238E27FC236}">
                <a16:creationId xmlns:a16="http://schemas.microsoft.com/office/drawing/2014/main" id="{02EA451F-8431-A295-EDCE-559D2FB064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56554" y="2861954"/>
            <a:ext cx="600269" cy="600269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B4CB1180-DD3E-3C43-4BB2-5258AB32E8FB}"/>
              </a:ext>
            </a:extLst>
          </p:cNvPr>
          <p:cNvSpPr txBox="1"/>
          <p:nvPr/>
        </p:nvSpPr>
        <p:spPr>
          <a:xfrm>
            <a:off x="3218577" y="3473988"/>
            <a:ext cx="2076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Vurderer om borger er berettiget ud fra subjektiv vurdering</a:t>
            </a:r>
          </a:p>
        </p:txBody>
      </p:sp>
    </p:spTree>
    <p:extLst>
      <p:ext uri="{BB962C8B-B14F-4D97-AF65-F5344CB8AC3E}">
        <p14:creationId xmlns:p14="http://schemas.microsoft.com/office/powerpoint/2010/main" val="2894730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4E693EF-CF58-DAA4-FB37-167099F786F7}"/>
              </a:ext>
            </a:extLst>
          </p:cNvPr>
          <p:cNvSpPr/>
          <p:nvPr/>
        </p:nvSpPr>
        <p:spPr>
          <a:xfrm>
            <a:off x="1283516" y="3221372"/>
            <a:ext cx="889233" cy="207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9AB1CC69-321C-6C31-CACB-2689D5E59442}"/>
              </a:ext>
            </a:extLst>
          </p:cNvPr>
          <p:cNvCxnSpPr/>
          <p:nvPr/>
        </p:nvCxnSpPr>
        <p:spPr>
          <a:xfrm>
            <a:off x="453006" y="2030136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B558D54-6874-3875-30AB-2519B5920C33}"/>
              </a:ext>
            </a:extLst>
          </p:cNvPr>
          <p:cNvCxnSpPr/>
          <p:nvPr/>
        </p:nvCxnSpPr>
        <p:spPr>
          <a:xfrm>
            <a:off x="453006" y="4497897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F2091991-E501-73F1-1862-88B80B8C3FDB}"/>
              </a:ext>
            </a:extLst>
          </p:cNvPr>
          <p:cNvSpPr txBox="1"/>
          <p:nvPr/>
        </p:nvSpPr>
        <p:spPr>
          <a:xfrm rot="16200000">
            <a:off x="66440" y="5382129"/>
            <a:ext cx="42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6AD3343-CC61-8DDD-DD5B-E22E8CCC1D9A}"/>
              </a:ext>
            </a:extLst>
          </p:cNvPr>
          <p:cNvSpPr txBox="1"/>
          <p:nvPr/>
        </p:nvSpPr>
        <p:spPr>
          <a:xfrm rot="16200000">
            <a:off x="-542334" y="2981043"/>
            <a:ext cx="167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Sagsbehandler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C657204-D88B-6F0A-A279-504058D6B9E1}"/>
              </a:ext>
            </a:extLst>
          </p:cNvPr>
          <p:cNvSpPr txBox="1"/>
          <p:nvPr/>
        </p:nvSpPr>
        <p:spPr>
          <a:xfrm rot="16200000">
            <a:off x="-262963" y="528049"/>
            <a:ext cx="113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</a:t>
            </a:r>
          </a:p>
        </p:txBody>
      </p:sp>
      <p:pic>
        <p:nvPicPr>
          <p:cNvPr id="19" name="Grafik 18" descr="Mand med massiv udfyldning">
            <a:extLst>
              <a:ext uri="{FF2B5EF4-FFF2-40B4-BE49-F238E27FC236}">
                <a16:creationId xmlns:a16="http://schemas.microsoft.com/office/drawing/2014/main" id="{2D73BD46-E15C-7A77-7E6A-2DD8C34E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42" y="292216"/>
            <a:ext cx="759204" cy="759204"/>
          </a:xfrm>
          <a:prstGeom prst="rect">
            <a:avLst/>
          </a:prstGeom>
        </p:spPr>
      </p:pic>
      <p:pic>
        <p:nvPicPr>
          <p:cNvPr id="23" name="Grafik 22" descr="Skærm med massiv udfyldning">
            <a:extLst>
              <a:ext uri="{FF2B5EF4-FFF2-40B4-BE49-F238E27FC236}">
                <a16:creationId xmlns:a16="http://schemas.microsoft.com/office/drawing/2014/main" id="{9E6F84F8-B970-596D-072C-3CD4D9B80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1905" y="398129"/>
            <a:ext cx="683702" cy="683702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4A9B7796-68D5-B583-FC20-C58C2DDF919F}"/>
              </a:ext>
            </a:extLst>
          </p:cNvPr>
          <p:cNvSpPr txBox="1"/>
          <p:nvPr/>
        </p:nvSpPr>
        <p:spPr>
          <a:xfrm>
            <a:off x="803246" y="1203686"/>
            <a:ext cx="155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søger helbredstillægskort  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1C0F4A37-477E-B137-6BB4-847A747AD3FB}"/>
              </a:ext>
            </a:extLst>
          </p:cNvPr>
          <p:cNvSpPr txBox="1"/>
          <p:nvPr/>
        </p:nvSpPr>
        <p:spPr>
          <a:xfrm>
            <a:off x="1300294" y="569550"/>
            <a:ext cx="68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Borger.dk</a:t>
            </a:r>
          </a:p>
        </p:txBody>
      </p:sp>
      <p:cxnSp>
        <p:nvCxnSpPr>
          <p:cNvPr id="3" name="Forbindelse: buet 2">
            <a:extLst>
              <a:ext uri="{FF2B5EF4-FFF2-40B4-BE49-F238E27FC236}">
                <a16:creationId xmlns:a16="http://schemas.microsoft.com/office/drawing/2014/main" id="{1A2FB78A-3242-BB33-1ACE-546FDDD7B33C}"/>
              </a:ext>
            </a:extLst>
          </p:cNvPr>
          <p:cNvCxnSpPr>
            <a:cxnSpLocks/>
            <a:stCxn id="24" idx="2"/>
          </p:cNvCxnSpPr>
          <p:nvPr/>
        </p:nvCxnSpPr>
        <p:spPr>
          <a:xfrm rot="5400000">
            <a:off x="41752" y="3166998"/>
            <a:ext cx="3041220" cy="3792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10" descr="Tandhjul med massiv udfyldning">
            <a:extLst>
              <a:ext uri="{FF2B5EF4-FFF2-40B4-BE49-F238E27FC236}">
                <a16:creationId xmlns:a16="http://schemas.microsoft.com/office/drawing/2014/main" id="{5287279F-E5FE-8ACD-A144-651A4C24B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5795" y="4886937"/>
            <a:ext cx="327171" cy="327171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6EF434A6-A3E1-04C6-5237-81F1BC025B48}"/>
              </a:ext>
            </a:extLst>
          </p:cNvPr>
          <p:cNvSpPr txBox="1"/>
          <p:nvPr/>
        </p:nvSpPr>
        <p:spPr>
          <a:xfrm>
            <a:off x="803246" y="5521807"/>
            <a:ext cx="1924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Modtager ansøgning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Opretter og udfylder opgave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Tjekker berettigelse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Sender agterskrivelse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Sætter opgaven i ventetrin</a:t>
            </a:r>
          </a:p>
        </p:txBody>
      </p:sp>
      <p:pic>
        <p:nvPicPr>
          <p:cNvPr id="17" name="Grafik 16" descr="Mand med massiv udfyldning">
            <a:extLst>
              <a:ext uri="{FF2B5EF4-FFF2-40B4-BE49-F238E27FC236}">
                <a16:creationId xmlns:a16="http://schemas.microsoft.com/office/drawing/2014/main" id="{534EED80-04F7-724E-F009-213E5CA8C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7820" y="360378"/>
            <a:ext cx="759204" cy="759204"/>
          </a:xfrm>
          <a:prstGeom prst="rect">
            <a:avLst/>
          </a:prstGeom>
        </p:spPr>
      </p:pic>
      <p:pic>
        <p:nvPicPr>
          <p:cNvPr id="20" name="Grafik 19" descr="Konvolut med massiv udfyldning">
            <a:extLst>
              <a:ext uri="{FF2B5EF4-FFF2-40B4-BE49-F238E27FC236}">
                <a16:creationId xmlns:a16="http://schemas.microsoft.com/office/drawing/2014/main" id="{C9CC5E49-5371-E4E6-ED3E-0B0F0BBED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54970" y="467309"/>
            <a:ext cx="512980" cy="512980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2A4EF37C-F7C1-79D8-2EDF-E28C37DAB982}"/>
              </a:ext>
            </a:extLst>
          </p:cNvPr>
          <p:cNvSpPr txBox="1"/>
          <p:nvPr/>
        </p:nvSpPr>
        <p:spPr>
          <a:xfrm>
            <a:off x="2801225" y="1192781"/>
            <a:ext cx="155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modtager agterskrivelse</a:t>
            </a:r>
          </a:p>
        </p:txBody>
      </p:sp>
      <p:cxnSp>
        <p:nvCxnSpPr>
          <p:cNvPr id="28" name="Forbindelse: buet 27">
            <a:extLst>
              <a:ext uri="{FF2B5EF4-FFF2-40B4-BE49-F238E27FC236}">
                <a16:creationId xmlns:a16="http://schemas.microsoft.com/office/drawing/2014/main" id="{2018049D-6489-0B21-D447-ED0EC94B3700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1911991" y="1654446"/>
            <a:ext cx="1667313" cy="342071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fik 3" descr="Skærm med massiv udfyldning">
            <a:extLst>
              <a:ext uri="{FF2B5EF4-FFF2-40B4-BE49-F238E27FC236}">
                <a16:creationId xmlns:a16="http://schemas.microsoft.com/office/drawing/2014/main" id="{46E52A90-2FB3-AA45-7D3D-286389D637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97808" y="4712514"/>
            <a:ext cx="802036" cy="697683"/>
          </a:xfrm>
          <a:prstGeom prst="rect">
            <a:avLst/>
          </a:prstGeom>
        </p:spPr>
      </p:pic>
      <p:pic>
        <p:nvPicPr>
          <p:cNvPr id="7" name="Grafik 6" descr="Tandhjul med massiv udfyldning">
            <a:extLst>
              <a:ext uri="{FF2B5EF4-FFF2-40B4-BE49-F238E27FC236}">
                <a16:creationId xmlns:a16="http://schemas.microsoft.com/office/drawing/2014/main" id="{FD6D3DCD-E84D-22B8-2FB8-397DD69EF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1922" y="4860020"/>
            <a:ext cx="376106" cy="327171"/>
          </a:xfrm>
          <a:prstGeom prst="rect">
            <a:avLst/>
          </a:prstGeom>
        </p:spPr>
      </p:pic>
      <p:pic>
        <p:nvPicPr>
          <p:cNvPr id="15" name="Grafik 14" descr="Ur med massiv udfyldning">
            <a:extLst>
              <a:ext uri="{FF2B5EF4-FFF2-40B4-BE49-F238E27FC236}">
                <a16:creationId xmlns:a16="http://schemas.microsoft.com/office/drawing/2014/main" id="{A1186421-E4AF-FF4E-D8CB-7C7F29FD40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45872" y="4928007"/>
            <a:ext cx="295121" cy="295121"/>
          </a:xfrm>
          <a:prstGeom prst="rect">
            <a:avLst/>
          </a:prstGeom>
        </p:spPr>
      </p:pic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B7678348-12CD-B8F4-E012-21B74E8B236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1911991" y="5075163"/>
            <a:ext cx="1233881" cy="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86CC4AA0-6299-6935-910B-023E97755BB8}"/>
              </a:ext>
            </a:extLst>
          </p:cNvPr>
          <p:cNvCxnSpPr>
            <a:cxnSpLocks/>
            <a:stCxn id="15" idx="3"/>
            <a:endCxn id="4" idx="1"/>
          </p:cNvCxnSpPr>
          <p:nvPr/>
        </p:nvCxnSpPr>
        <p:spPr>
          <a:xfrm flipV="1">
            <a:off x="3440993" y="5061356"/>
            <a:ext cx="1556815" cy="14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kstfelt 50">
            <a:extLst>
              <a:ext uri="{FF2B5EF4-FFF2-40B4-BE49-F238E27FC236}">
                <a16:creationId xmlns:a16="http://schemas.microsoft.com/office/drawing/2014/main" id="{B0D793F6-3BD7-8B43-1286-12896ABCEA81}"/>
              </a:ext>
            </a:extLst>
          </p:cNvPr>
          <p:cNvSpPr txBox="1"/>
          <p:nvPr/>
        </p:nvSpPr>
        <p:spPr>
          <a:xfrm>
            <a:off x="4526268" y="5455561"/>
            <a:ext cx="1924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Frist på agterskrivelse er nået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Afslutter opgaven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Gemmer afgørelse </a:t>
            </a:r>
          </a:p>
        </p:txBody>
      </p:sp>
      <p:pic>
        <p:nvPicPr>
          <p:cNvPr id="2" name="Grafik 1" descr="Forgreningsdiagram med massiv udfyldning">
            <a:extLst>
              <a:ext uri="{FF2B5EF4-FFF2-40B4-BE49-F238E27FC236}">
                <a16:creationId xmlns:a16="http://schemas.microsoft.com/office/drawing/2014/main" id="{319F3EDA-6E4F-C0C4-CE7C-266EBA420E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 flipH="1">
            <a:off x="2079423" y="6041829"/>
            <a:ext cx="186652" cy="186652"/>
          </a:xfrm>
          <a:prstGeom prst="rect">
            <a:avLst/>
          </a:prstGeom>
        </p:spPr>
      </p:pic>
      <p:sp>
        <p:nvSpPr>
          <p:cNvPr id="30" name="Tekstfelt 29">
            <a:extLst>
              <a:ext uri="{FF2B5EF4-FFF2-40B4-BE49-F238E27FC236}">
                <a16:creationId xmlns:a16="http://schemas.microsoft.com/office/drawing/2014/main" id="{E73DB47F-2146-3FBB-3F5A-631A221F9915}"/>
              </a:ext>
            </a:extLst>
          </p:cNvPr>
          <p:cNvSpPr txBox="1"/>
          <p:nvPr/>
        </p:nvSpPr>
        <p:spPr>
          <a:xfrm>
            <a:off x="9669463" y="28797"/>
            <a:ext cx="246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er ikke berettiget</a:t>
            </a:r>
          </a:p>
        </p:txBody>
      </p:sp>
      <p:pic>
        <p:nvPicPr>
          <p:cNvPr id="31" name="Grafik 30" descr="Skærm med massiv udfyldning">
            <a:extLst>
              <a:ext uri="{FF2B5EF4-FFF2-40B4-BE49-F238E27FC236}">
                <a16:creationId xmlns:a16="http://schemas.microsoft.com/office/drawing/2014/main" id="{194B1406-D8B6-D9C8-8B3E-AA7C061047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8362" y="4742265"/>
            <a:ext cx="802036" cy="6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17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4E693EF-CF58-DAA4-FB37-167099F786F7}"/>
              </a:ext>
            </a:extLst>
          </p:cNvPr>
          <p:cNvSpPr/>
          <p:nvPr/>
        </p:nvSpPr>
        <p:spPr>
          <a:xfrm>
            <a:off x="1283516" y="3221372"/>
            <a:ext cx="889233" cy="207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9AB1CC69-321C-6C31-CACB-2689D5E59442}"/>
              </a:ext>
            </a:extLst>
          </p:cNvPr>
          <p:cNvCxnSpPr/>
          <p:nvPr/>
        </p:nvCxnSpPr>
        <p:spPr>
          <a:xfrm>
            <a:off x="453006" y="2030136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B558D54-6874-3875-30AB-2519B5920C33}"/>
              </a:ext>
            </a:extLst>
          </p:cNvPr>
          <p:cNvCxnSpPr/>
          <p:nvPr/>
        </p:nvCxnSpPr>
        <p:spPr>
          <a:xfrm>
            <a:off x="453006" y="4497897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F2091991-E501-73F1-1862-88B80B8C3FDB}"/>
              </a:ext>
            </a:extLst>
          </p:cNvPr>
          <p:cNvSpPr txBox="1"/>
          <p:nvPr/>
        </p:nvSpPr>
        <p:spPr>
          <a:xfrm rot="16200000">
            <a:off x="66440" y="5382129"/>
            <a:ext cx="42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6AD3343-CC61-8DDD-DD5B-E22E8CCC1D9A}"/>
              </a:ext>
            </a:extLst>
          </p:cNvPr>
          <p:cNvSpPr txBox="1"/>
          <p:nvPr/>
        </p:nvSpPr>
        <p:spPr>
          <a:xfrm rot="16200000">
            <a:off x="-542334" y="2981043"/>
            <a:ext cx="167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Sagsbehandler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C657204-D88B-6F0A-A279-504058D6B9E1}"/>
              </a:ext>
            </a:extLst>
          </p:cNvPr>
          <p:cNvSpPr txBox="1"/>
          <p:nvPr/>
        </p:nvSpPr>
        <p:spPr>
          <a:xfrm rot="16200000">
            <a:off x="-262963" y="528049"/>
            <a:ext cx="113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</a:t>
            </a:r>
          </a:p>
        </p:txBody>
      </p:sp>
      <p:pic>
        <p:nvPicPr>
          <p:cNvPr id="19" name="Grafik 18" descr="Mand med massiv udfyldning">
            <a:extLst>
              <a:ext uri="{FF2B5EF4-FFF2-40B4-BE49-F238E27FC236}">
                <a16:creationId xmlns:a16="http://schemas.microsoft.com/office/drawing/2014/main" id="{2D73BD46-E15C-7A77-7E6A-2DD8C34E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42" y="292216"/>
            <a:ext cx="759204" cy="759204"/>
          </a:xfrm>
          <a:prstGeom prst="rect">
            <a:avLst/>
          </a:prstGeom>
        </p:spPr>
      </p:pic>
      <p:pic>
        <p:nvPicPr>
          <p:cNvPr id="23" name="Grafik 22" descr="Skærm med massiv udfyldning">
            <a:extLst>
              <a:ext uri="{FF2B5EF4-FFF2-40B4-BE49-F238E27FC236}">
                <a16:creationId xmlns:a16="http://schemas.microsoft.com/office/drawing/2014/main" id="{9E6F84F8-B970-596D-072C-3CD4D9B80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1905" y="398129"/>
            <a:ext cx="683702" cy="683702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4A9B7796-68D5-B583-FC20-C58C2DDF919F}"/>
              </a:ext>
            </a:extLst>
          </p:cNvPr>
          <p:cNvSpPr txBox="1"/>
          <p:nvPr/>
        </p:nvSpPr>
        <p:spPr>
          <a:xfrm>
            <a:off x="803246" y="1203686"/>
            <a:ext cx="155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søger helbredstillægskort  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1C0F4A37-477E-B137-6BB4-847A747AD3FB}"/>
              </a:ext>
            </a:extLst>
          </p:cNvPr>
          <p:cNvSpPr txBox="1"/>
          <p:nvPr/>
        </p:nvSpPr>
        <p:spPr>
          <a:xfrm>
            <a:off x="1300294" y="569550"/>
            <a:ext cx="68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Borger.dk</a:t>
            </a:r>
          </a:p>
        </p:txBody>
      </p:sp>
      <p:cxnSp>
        <p:nvCxnSpPr>
          <p:cNvPr id="3" name="Forbindelse: buet 2">
            <a:extLst>
              <a:ext uri="{FF2B5EF4-FFF2-40B4-BE49-F238E27FC236}">
                <a16:creationId xmlns:a16="http://schemas.microsoft.com/office/drawing/2014/main" id="{1A2FB78A-3242-BB33-1ACE-546FDDD7B33C}"/>
              </a:ext>
            </a:extLst>
          </p:cNvPr>
          <p:cNvCxnSpPr>
            <a:cxnSpLocks/>
            <a:stCxn id="24" idx="2"/>
          </p:cNvCxnSpPr>
          <p:nvPr/>
        </p:nvCxnSpPr>
        <p:spPr>
          <a:xfrm rot="5400000">
            <a:off x="41752" y="3166998"/>
            <a:ext cx="3041220" cy="3792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10" descr="Tandhjul med massiv udfyldning">
            <a:extLst>
              <a:ext uri="{FF2B5EF4-FFF2-40B4-BE49-F238E27FC236}">
                <a16:creationId xmlns:a16="http://schemas.microsoft.com/office/drawing/2014/main" id="{5287279F-E5FE-8ACD-A144-651A4C24B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5795" y="4886937"/>
            <a:ext cx="327171" cy="327171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6EF434A6-A3E1-04C6-5237-81F1BC025B48}"/>
              </a:ext>
            </a:extLst>
          </p:cNvPr>
          <p:cNvSpPr txBox="1"/>
          <p:nvPr/>
        </p:nvSpPr>
        <p:spPr>
          <a:xfrm>
            <a:off x="803246" y="5521807"/>
            <a:ext cx="1924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Modtager ansøgning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Opretter og udfylder opgave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Tjekker berettigelse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Sender agterskrivelse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Sætter opgaven i ventetrin</a:t>
            </a:r>
          </a:p>
        </p:txBody>
      </p:sp>
      <p:pic>
        <p:nvPicPr>
          <p:cNvPr id="17" name="Grafik 16" descr="Mand med massiv udfyldning">
            <a:extLst>
              <a:ext uri="{FF2B5EF4-FFF2-40B4-BE49-F238E27FC236}">
                <a16:creationId xmlns:a16="http://schemas.microsoft.com/office/drawing/2014/main" id="{534EED80-04F7-724E-F009-213E5CA8C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7820" y="360378"/>
            <a:ext cx="759204" cy="759204"/>
          </a:xfrm>
          <a:prstGeom prst="rect">
            <a:avLst/>
          </a:prstGeom>
        </p:spPr>
      </p:pic>
      <p:pic>
        <p:nvPicPr>
          <p:cNvPr id="20" name="Grafik 19" descr="Konvolut med massiv udfyldning">
            <a:extLst>
              <a:ext uri="{FF2B5EF4-FFF2-40B4-BE49-F238E27FC236}">
                <a16:creationId xmlns:a16="http://schemas.microsoft.com/office/drawing/2014/main" id="{C9CC5E49-5371-E4E6-ED3E-0B0F0BBED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54970" y="467309"/>
            <a:ext cx="512980" cy="512980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2A4EF37C-F7C1-79D8-2EDF-E28C37DAB982}"/>
              </a:ext>
            </a:extLst>
          </p:cNvPr>
          <p:cNvSpPr txBox="1"/>
          <p:nvPr/>
        </p:nvSpPr>
        <p:spPr>
          <a:xfrm>
            <a:off x="2801225" y="1192781"/>
            <a:ext cx="155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modtager agterskrivelse</a:t>
            </a:r>
          </a:p>
        </p:txBody>
      </p:sp>
      <p:cxnSp>
        <p:nvCxnSpPr>
          <p:cNvPr id="28" name="Forbindelse: buet 27">
            <a:extLst>
              <a:ext uri="{FF2B5EF4-FFF2-40B4-BE49-F238E27FC236}">
                <a16:creationId xmlns:a16="http://schemas.microsoft.com/office/drawing/2014/main" id="{2018049D-6489-0B21-D447-ED0EC94B3700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1911991" y="1654446"/>
            <a:ext cx="1667313" cy="342071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fik 3" descr="Skærm med massiv udfyldning">
            <a:extLst>
              <a:ext uri="{FF2B5EF4-FFF2-40B4-BE49-F238E27FC236}">
                <a16:creationId xmlns:a16="http://schemas.microsoft.com/office/drawing/2014/main" id="{46E52A90-2FB3-AA45-7D3D-286389D637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97808" y="4712514"/>
            <a:ext cx="802036" cy="697683"/>
          </a:xfrm>
          <a:prstGeom prst="rect">
            <a:avLst/>
          </a:prstGeom>
        </p:spPr>
      </p:pic>
      <p:pic>
        <p:nvPicPr>
          <p:cNvPr id="7" name="Grafik 6" descr="Tandhjul med massiv udfyldning">
            <a:extLst>
              <a:ext uri="{FF2B5EF4-FFF2-40B4-BE49-F238E27FC236}">
                <a16:creationId xmlns:a16="http://schemas.microsoft.com/office/drawing/2014/main" id="{FD6D3DCD-E84D-22B8-2FB8-397DD69EF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1922" y="4860020"/>
            <a:ext cx="376106" cy="327171"/>
          </a:xfrm>
          <a:prstGeom prst="rect">
            <a:avLst/>
          </a:prstGeom>
        </p:spPr>
      </p:pic>
      <p:pic>
        <p:nvPicPr>
          <p:cNvPr id="15" name="Grafik 14" descr="Ur med massiv udfyldning">
            <a:extLst>
              <a:ext uri="{FF2B5EF4-FFF2-40B4-BE49-F238E27FC236}">
                <a16:creationId xmlns:a16="http://schemas.microsoft.com/office/drawing/2014/main" id="{A1186421-E4AF-FF4E-D8CB-7C7F29FD40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45872" y="4928007"/>
            <a:ext cx="295121" cy="295121"/>
          </a:xfrm>
          <a:prstGeom prst="rect">
            <a:avLst/>
          </a:prstGeom>
        </p:spPr>
      </p:pic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B7678348-12CD-B8F4-E012-21B74E8B236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1911991" y="5075163"/>
            <a:ext cx="1233881" cy="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86CC4AA0-6299-6935-910B-023E97755BB8}"/>
              </a:ext>
            </a:extLst>
          </p:cNvPr>
          <p:cNvCxnSpPr>
            <a:cxnSpLocks/>
            <a:stCxn id="15" idx="3"/>
            <a:endCxn id="4" idx="1"/>
          </p:cNvCxnSpPr>
          <p:nvPr/>
        </p:nvCxnSpPr>
        <p:spPr>
          <a:xfrm flipV="1">
            <a:off x="3440993" y="5061356"/>
            <a:ext cx="1556815" cy="14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kstfelt 32">
            <a:extLst>
              <a:ext uri="{FF2B5EF4-FFF2-40B4-BE49-F238E27FC236}">
                <a16:creationId xmlns:a16="http://schemas.microsoft.com/office/drawing/2014/main" id="{9ECE7D7A-6FF0-1A9B-5B7C-1911797F1A04}"/>
              </a:ext>
            </a:extLst>
          </p:cNvPr>
          <p:cNvSpPr txBox="1"/>
          <p:nvPr/>
        </p:nvSpPr>
        <p:spPr>
          <a:xfrm>
            <a:off x="4595741" y="5521807"/>
            <a:ext cx="1924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Modtager oplysninger fra UDK –tager opgaven ud ventetrin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Tjekker berettigelse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Sender ny agterskrivelse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Sætter opgaven i ventetrin</a:t>
            </a:r>
          </a:p>
        </p:txBody>
      </p:sp>
      <p:pic>
        <p:nvPicPr>
          <p:cNvPr id="35" name="Grafik 34" descr="Ur med massiv udfyldning">
            <a:extLst>
              <a:ext uri="{FF2B5EF4-FFF2-40B4-BE49-F238E27FC236}">
                <a16:creationId xmlns:a16="http://schemas.microsoft.com/office/drawing/2014/main" id="{973C8092-E8E5-950B-56E7-433F54348C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03176" y="4913338"/>
            <a:ext cx="295121" cy="295121"/>
          </a:xfrm>
          <a:prstGeom prst="rect">
            <a:avLst/>
          </a:prstGeom>
        </p:spPr>
      </p:pic>
      <p:cxnSp>
        <p:nvCxnSpPr>
          <p:cNvPr id="36" name="Lige pilforbindelse 35">
            <a:extLst>
              <a:ext uri="{FF2B5EF4-FFF2-40B4-BE49-F238E27FC236}">
                <a16:creationId xmlns:a16="http://schemas.microsoft.com/office/drawing/2014/main" id="{BA1253CF-8F57-7A54-7226-89C18D86A671}"/>
              </a:ext>
            </a:extLst>
          </p:cNvPr>
          <p:cNvCxnSpPr>
            <a:cxnSpLocks/>
            <a:stCxn id="4" idx="3"/>
            <a:endCxn id="35" idx="1"/>
          </p:cNvCxnSpPr>
          <p:nvPr/>
        </p:nvCxnSpPr>
        <p:spPr>
          <a:xfrm flipV="1">
            <a:off x="5799844" y="5060899"/>
            <a:ext cx="1503332" cy="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Grafik 39" descr="Mand med massiv udfyldning">
            <a:extLst>
              <a:ext uri="{FF2B5EF4-FFF2-40B4-BE49-F238E27FC236}">
                <a16:creationId xmlns:a16="http://schemas.microsoft.com/office/drawing/2014/main" id="{23402CFC-99D4-8BC8-E05F-8FF26BBC0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9844" y="373764"/>
            <a:ext cx="759204" cy="759204"/>
          </a:xfrm>
          <a:prstGeom prst="rect">
            <a:avLst/>
          </a:prstGeom>
        </p:spPr>
      </p:pic>
      <p:pic>
        <p:nvPicPr>
          <p:cNvPr id="41" name="Grafik 40" descr="Konvolut med massiv udfyldning">
            <a:extLst>
              <a:ext uri="{FF2B5EF4-FFF2-40B4-BE49-F238E27FC236}">
                <a16:creationId xmlns:a16="http://schemas.microsoft.com/office/drawing/2014/main" id="{BCAD9DD2-80F4-9CC0-2DCC-979F178523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26994" y="480695"/>
            <a:ext cx="512980" cy="512980"/>
          </a:xfrm>
          <a:prstGeom prst="rect">
            <a:avLst/>
          </a:prstGeom>
        </p:spPr>
      </p:pic>
      <p:sp>
        <p:nvSpPr>
          <p:cNvPr id="42" name="Tekstfelt 41">
            <a:extLst>
              <a:ext uri="{FF2B5EF4-FFF2-40B4-BE49-F238E27FC236}">
                <a16:creationId xmlns:a16="http://schemas.microsoft.com/office/drawing/2014/main" id="{7431203C-C20E-583E-ADDF-2EE92C1D842B}"/>
              </a:ext>
            </a:extLst>
          </p:cNvPr>
          <p:cNvSpPr txBox="1"/>
          <p:nvPr/>
        </p:nvSpPr>
        <p:spPr>
          <a:xfrm>
            <a:off x="5873249" y="1206167"/>
            <a:ext cx="155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modtager ny agterskrivelse</a:t>
            </a:r>
          </a:p>
        </p:txBody>
      </p:sp>
      <p:cxnSp>
        <p:nvCxnSpPr>
          <p:cNvPr id="43" name="Forbindelse: buet 42">
            <a:extLst>
              <a:ext uri="{FF2B5EF4-FFF2-40B4-BE49-F238E27FC236}">
                <a16:creationId xmlns:a16="http://schemas.microsoft.com/office/drawing/2014/main" id="{D6C00D8A-4A16-022D-59D8-3B648768ABAE}"/>
              </a:ext>
            </a:extLst>
          </p:cNvPr>
          <p:cNvCxnSpPr>
            <a:cxnSpLocks/>
            <a:stCxn id="4" idx="3"/>
            <a:endCxn id="42" idx="2"/>
          </p:cNvCxnSpPr>
          <p:nvPr/>
        </p:nvCxnSpPr>
        <p:spPr>
          <a:xfrm flipV="1">
            <a:off x="5799844" y="1667832"/>
            <a:ext cx="851484" cy="339352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6" name="Grafik 45" descr="Skærm med massiv udfyldning">
            <a:extLst>
              <a:ext uri="{FF2B5EF4-FFF2-40B4-BE49-F238E27FC236}">
                <a16:creationId xmlns:a16="http://schemas.microsoft.com/office/drawing/2014/main" id="{8B0DE958-5BCD-010A-C84F-E5768B5D2A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9126" y="4702341"/>
            <a:ext cx="802036" cy="697683"/>
          </a:xfrm>
          <a:prstGeom prst="rect">
            <a:avLst/>
          </a:prstGeom>
        </p:spPr>
      </p:pic>
      <p:pic>
        <p:nvPicPr>
          <p:cNvPr id="47" name="Grafik 46" descr="Tandhjul med massiv udfyldning">
            <a:extLst>
              <a:ext uri="{FF2B5EF4-FFF2-40B4-BE49-F238E27FC236}">
                <a16:creationId xmlns:a16="http://schemas.microsoft.com/office/drawing/2014/main" id="{7F226EE6-D0FC-0E3C-BA04-A47F1A3AC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3240" y="4849847"/>
            <a:ext cx="376106" cy="327171"/>
          </a:xfrm>
          <a:prstGeom prst="rect">
            <a:avLst/>
          </a:prstGeom>
        </p:spPr>
      </p:pic>
      <p:cxnSp>
        <p:nvCxnSpPr>
          <p:cNvPr id="48" name="Lige pilforbindelse 47">
            <a:extLst>
              <a:ext uri="{FF2B5EF4-FFF2-40B4-BE49-F238E27FC236}">
                <a16:creationId xmlns:a16="http://schemas.microsoft.com/office/drawing/2014/main" id="{8349BF00-091D-2938-125C-616546E19E2D}"/>
              </a:ext>
            </a:extLst>
          </p:cNvPr>
          <p:cNvCxnSpPr>
            <a:cxnSpLocks/>
            <a:stCxn id="35" idx="3"/>
            <a:endCxn id="46" idx="1"/>
          </p:cNvCxnSpPr>
          <p:nvPr/>
        </p:nvCxnSpPr>
        <p:spPr>
          <a:xfrm flipV="1">
            <a:off x="7598297" y="5051183"/>
            <a:ext cx="1310829" cy="9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kstfelt 50">
            <a:extLst>
              <a:ext uri="{FF2B5EF4-FFF2-40B4-BE49-F238E27FC236}">
                <a16:creationId xmlns:a16="http://schemas.microsoft.com/office/drawing/2014/main" id="{B0D793F6-3BD7-8B43-1286-12896ABCEA81}"/>
              </a:ext>
            </a:extLst>
          </p:cNvPr>
          <p:cNvSpPr txBox="1"/>
          <p:nvPr/>
        </p:nvSpPr>
        <p:spPr>
          <a:xfrm>
            <a:off x="8447686" y="5464650"/>
            <a:ext cx="1924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Frist på agterskrivelse er nået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Afslutter opgaven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Gemmer afgørelse </a:t>
            </a:r>
          </a:p>
        </p:txBody>
      </p:sp>
      <p:pic>
        <p:nvPicPr>
          <p:cNvPr id="2" name="Grafik 1" descr="Forgreningsdiagram med massiv udfyldning">
            <a:extLst>
              <a:ext uri="{FF2B5EF4-FFF2-40B4-BE49-F238E27FC236}">
                <a16:creationId xmlns:a16="http://schemas.microsoft.com/office/drawing/2014/main" id="{319F3EDA-6E4F-C0C4-CE7C-266EBA420E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 flipH="1">
            <a:off x="2079423" y="6041829"/>
            <a:ext cx="186652" cy="186652"/>
          </a:xfrm>
          <a:prstGeom prst="rect">
            <a:avLst/>
          </a:prstGeom>
        </p:spPr>
      </p:pic>
      <p:pic>
        <p:nvPicPr>
          <p:cNvPr id="14" name="Grafik 13" descr="Forgreningsdiagram med massiv udfyldning">
            <a:extLst>
              <a:ext uri="{FF2B5EF4-FFF2-40B4-BE49-F238E27FC236}">
                <a16:creationId xmlns:a16="http://schemas.microsoft.com/office/drawing/2014/main" id="{0CDD5B17-E159-7895-517E-D6BAC814BE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 flipH="1">
            <a:off x="5883735" y="5886976"/>
            <a:ext cx="186652" cy="186652"/>
          </a:xfrm>
          <a:prstGeom prst="rect">
            <a:avLst/>
          </a:prstGeom>
        </p:spPr>
      </p:pic>
      <p:sp>
        <p:nvSpPr>
          <p:cNvPr id="30" name="Tekstfelt 29">
            <a:extLst>
              <a:ext uri="{FF2B5EF4-FFF2-40B4-BE49-F238E27FC236}">
                <a16:creationId xmlns:a16="http://schemas.microsoft.com/office/drawing/2014/main" id="{E73DB47F-2146-3FBB-3F5A-631A221F9915}"/>
              </a:ext>
            </a:extLst>
          </p:cNvPr>
          <p:cNvSpPr txBox="1"/>
          <p:nvPr/>
        </p:nvSpPr>
        <p:spPr>
          <a:xfrm>
            <a:off x="9669463" y="28797"/>
            <a:ext cx="246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er ikke berettiget</a:t>
            </a:r>
          </a:p>
        </p:txBody>
      </p:sp>
      <p:pic>
        <p:nvPicPr>
          <p:cNvPr id="18" name="Grafik 17" descr="Skærm med massiv udfyldning">
            <a:extLst>
              <a:ext uri="{FF2B5EF4-FFF2-40B4-BE49-F238E27FC236}">
                <a16:creationId xmlns:a16="http://schemas.microsoft.com/office/drawing/2014/main" id="{13513387-1C70-BC7B-C15F-0C93CC9121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8362" y="4741808"/>
            <a:ext cx="802036" cy="6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76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4E693EF-CF58-DAA4-FB37-167099F786F7}"/>
              </a:ext>
            </a:extLst>
          </p:cNvPr>
          <p:cNvSpPr/>
          <p:nvPr/>
        </p:nvSpPr>
        <p:spPr>
          <a:xfrm>
            <a:off x="1283516" y="3221372"/>
            <a:ext cx="889233" cy="207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9AB1CC69-321C-6C31-CACB-2689D5E59442}"/>
              </a:ext>
            </a:extLst>
          </p:cNvPr>
          <p:cNvCxnSpPr/>
          <p:nvPr/>
        </p:nvCxnSpPr>
        <p:spPr>
          <a:xfrm>
            <a:off x="453006" y="2030136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B558D54-6874-3875-30AB-2519B5920C33}"/>
              </a:ext>
            </a:extLst>
          </p:cNvPr>
          <p:cNvCxnSpPr/>
          <p:nvPr/>
        </p:nvCxnSpPr>
        <p:spPr>
          <a:xfrm>
            <a:off x="453006" y="4497897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F2091991-E501-73F1-1862-88B80B8C3FDB}"/>
              </a:ext>
            </a:extLst>
          </p:cNvPr>
          <p:cNvSpPr txBox="1"/>
          <p:nvPr/>
        </p:nvSpPr>
        <p:spPr>
          <a:xfrm rot="16200000">
            <a:off x="66440" y="5382129"/>
            <a:ext cx="42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6AD3343-CC61-8DDD-DD5B-E22E8CCC1D9A}"/>
              </a:ext>
            </a:extLst>
          </p:cNvPr>
          <p:cNvSpPr txBox="1"/>
          <p:nvPr/>
        </p:nvSpPr>
        <p:spPr>
          <a:xfrm rot="16200000">
            <a:off x="-542334" y="2981043"/>
            <a:ext cx="167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Sagsbehandler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C657204-D88B-6F0A-A279-504058D6B9E1}"/>
              </a:ext>
            </a:extLst>
          </p:cNvPr>
          <p:cNvSpPr txBox="1"/>
          <p:nvPr/>
        </p:nvSpPr>
        <p:spPr>
          <a:xfrm rot="16200000">
            <a:off x="-262963" y="528049"/>
            <a:ext cx="113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</a:t>
            </a:r>
          </a:p>
        </p:txBody>
      </p:sp>
      <p:pic>
        <p:nvPicPr>
          <p:cNvPr id="19" name="Grafik 18" descr="Mand med massiv udfyldning">
            <a:extLst>
              <a:ext uri="{FF2B5EF4-FFF2-40B4-BE49-F238E27FC236}">
                <a16:creationId xmlns:a16="http://schemas.microsoft.com/office/drawing/2014/main" id="{2D73BD46-E15C-7A77-7E6A-2DD8C34E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42" y="292216"/>
            <a:ext cx="759204" cy="759204"/>
          </a:xfrm>
          <a:prstGeom prst="rect">
            <a:avLst/>
          </a:prstGeom>
        </p:spPr>
      </p:pic>
      <p:pic>
        <p:nvPicPr>
          <p:cNvPr id="23" name="Grafik 22" descr="Skærm med massiv udfyldning">
            <a:extLst>
              <a:ext uri="{FF2B5EF4-FFF2-40B4-BE49-F238E27FC236}">
                <a16:creationId xmlns:a16="http://schemas.microsoft.com/office/drawing/2014/main" id="{9E6F84F8-B970-596D-072C-3CD4D9B80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1905" y="398129"/>
            <a:ext cx="683702" cy="683702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4A9B7796-68D5-B583-FC20-C58C2DDF919F}"/>
              </a:ext>
            </a:extLst>
          </p:cNvPr>
          <p:cNvSpPr txBox="1"/>
          <p:nvPr/>
        </p:nvSpPr>
        <p:spPr>
          <a:xfrm>
            <a:off x="803246" y="1203686"/>
            <a:ext cx="155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søger helbredstillægskort  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1C0F4A37-477E-B137-6BB4-847A747AD3FB}"/>
              </a:ext>
            </a:extLst>
          </p:cNvPr>
          <p:cNvSpPr txBox="1"/>
          <p:nvPr/>
        </p:nvSpPr>
        <p:spPr>
          <a:xfrm>
            <a:off x="1300294" y="569550"/>
            <a:ext cx="68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Borger.dk</a:t>
            </a:r>
          </a:p>
        </p:txBody>
      </p:sp>
      <p:cxnSp>
        <p:nvCxnSpPr>
          <p:cNvPr id="3" name="Forbindelse: buet 2">
            <a:extLst>
              <a:ext uri="{FF2B5EF4-FFF2-40B4-BE49-F238E27FC236}">
                <a16:creationId xmlns:a16="http://schemas.microsoft.com/office/drawing/2014/main" id="{1A2FB78A-3242-BB33-1ACE-546FDDD7B33C}"/>
              </a:ext>
            </a:extLst>
          </p:cNvPr>
          <p:cNvCxnSpPr>
            <a:cxnSpLocks/>
            <a:stCxn id="24" idx="2"/>
          </p:cNvCxnSpPr>
          <p:nvPr/>
        </p:nvCxnSpPr>
        <p:spPr>
          <a:xfrm rot="5400000">
            <a:off x="41752" y="3166998"/>
            <a:ext cx="3041220" cy="3792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10" descr="Tandhjul med massiv udfyldning">
            <a:extLst>
              <a:ext uri="{FF2B5EF4-FFF2-40B4-BE49-F238E27FC236}">
                <a16:creationId xmlns:a16="http://schemas.microsoft.com/office/drawing/2014/main" id="{5287279F-E5FE-8ACD-A144-651A4C24B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5795" y="4886937"/>
            <a:ext cx="327171" cy="327171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6EF434A6-A3E1-04C6-5237-81F1BC025B48}"/>
              </a:ext>
            </a:extLst>
          </p:cNvPr>
          <p:cNvSpPr txBox="1"/>
          <p:nvPr/>
        </p:nvSpPr>
        <p:spPr>
          <a:xfrm>
            <a:off x="786887" y="5427471"/>
            <a:ext cx="1924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Modtager ansøgning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Opretter og udfylder opgave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Tjekker berettigelse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Sætter opgaven i ventetrin, da aktuel formue mangler</a:t>
            </a:r>
          </a:p>
        </p:txBody>
      </p:sp>
      <p:pic>
        <p:nvPicPr>
          <p:cNvPr id="4" name="Grafik 3" descr="Skærm med massiv udfyldning">
            <a:extLst>
              <a:ext uri="{FF2B5EF4-FFF2-40B4-BE49-F238E27FC236}">
                <a16:creationId xmlns:a16="http://schemas.microsoft.com/office/drawing/2014/main" id="{46E52A90-2FB3-AA45-7D3D-286389D637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91205" y="4733235"/>
            <a:ext cx="802036" cy="697683"/>
          </a:xfrm>
          <a:prstGeom prst="rect">
            <a:avLst/>
          </a:prstGeom>
        </p:spPr>
      </p:pic>
      <p:pic>
        <p:nvPicPr>
          <p:cNvPr id="7" name="Grafik 6" descr="Tandhjul med massiv udfyldning">
            <a:extLst>
              <a:ext uri="{FF2B5EF4-FFF2-40B4-BE49-F238E27FC236}">
                <a16:creationId xmlns:a16="http://schemas.microsoft.com/office/drawing/2014/main" id="{FD6D3DCD-E84D-22B8-2FB8-397DD69EF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75319" y="4880741"/>
            <a:ext cx="376106" cy="327171"/>
          </a:xfrm>
          <a:prstGeom prst="rect">
            <a:avLst/>
          </a:prstGeom>
        </p:spPr>
      </p:pic>
      <p:pic>
        <p:nvPicPr>
          <p:cNvPr id="15" name="Grafik 14" descr="Ur med massiv udfyldning">
            <a:extLst>
              <a:ext uri="{FF2B5EF4-FFF2-40B4-BE49-F238E27FC236}">
                <a16:creationId xmlns:a16="http://schemas.microsoft.com/office/drawing/2014/main" id="{A1186421-E4AF-FF4E-D8CB-7C7F29FD4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10840" y="4931029"/>
            <a:ext cx="295121" cy="295121"/>
          </a:xfrm>
          <a:prstGeom prst="rect">
            <a:avLst/>
          </a:prstGeom>
        </p:spPr>
      </p:pic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B7678348-12CD-B8F4-E012-21B74E8B236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1911991" y="5075163"/>
            <a:ext cx="698849" cy="3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86CC4AA0-6299-6935-910B-023E97755BB8}"/>
              </a:ext>
            </a:extLst>
          </p:cNvPr>
          <p:cNvCxnSpPr>
            <a:cxnSpLocks/>
            <a:stCxn id="15" idx="3"/>
            <a:endCxn id="4" idx="1"/>
          </p:cNvCxnSpPr>
          <p:nvPr/>
        </p:nvCxnSpPr>
        <p:spPr>
          <a:xfrm>
            <a:off x="2905961" y="5078590"/>
            <a:ext cx="685244" cy="3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kstfelt 32">
            <a:extLst>
              <a:ext uri="{FF2B5EF4-FFF2-40B4-BE49-F238E27FC236}">
                <a16:creationId xmlns:a16="http://schemas.microsoft.com/office/drawing/2014/main" id="{9ECE7D7A-6FF0-1A9B-5B7C-1911797F1A04}"/>
              </a:ext>
            </a:extLst>
          </p:cNvPr>
          <p:cNvSpPr txBox="1"/>
          <p:nvPr/>
        </p:nvSpPr>
        <p:spPr>
          <a:xfrm>
            <a:off x="3235335" y="5452144"/>
            <a:ext cx="1924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Frist på ventetrin er nået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Tjekker berettigelse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Sender brev vedr. mangler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Sætter opgaven i ventetrin, med frist fra </a:t>
            </a: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manglerbrevet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 descr="Ur med massiv udfyldning">
            <a:extLst>
              <a:ext uri="{FF2B5EF4-FFF2-40B4-BE49-F238E27FC236}">
                <a16:creationId xmlns:a16="http://schemas.microsoft.com/office/drawing/2014/main" id="{973C8092-E8E5-950B-56E7-433F54348C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4136" y="4921180"/>
            <a:ext cx="295121" cy="295121"/>
          </a:xfrm>
          <a:prstGeom prst="rect">
            <a:avLst/>
          </a:prstGeom>
        </p:spPr>
      </p:pic>
      <p:pic>
        <p:nvPicPr>
          <p:cNvPr id="40" name="Grafik 39" descr="Mand med massiv udfyldning">
            <a:extLst>
              <a:ext uri="{FF2B5EF4-FFF2-40B4-BE49-F238E27FC236}">
                <a16:creationId xmlns:a16="http://schemas.microsoft.com/office/drawing/2014/main" id="{23402CFC-99D4-8BC8-E05F-8FF26BBC0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5848" y="373100"/>
            <a:ext cx="759204" cy="759204"/>
          </a:xfrm>
          <a:prstGeom prst="rect">
            <a:avLst/>
          </a:prstGeom>
        </p:spPr>
      </p:pic>
      <p:pic>
        <p:nvPicPr>
          <p:cNvPr id="41" name="Grafik 40" descr="Konvolut med massiv udfyldning">
            <a:extLst>
              <a:ext uri="{FF2B5EF4-FFF2-40B4-BE49-F238E27FC236}">
                <a16:creationId xmlns:a16="http://schemas.microsoft.com/office/drawing/2014/main" id="{BCAD9DD2-80F4-9CC0-2DCC-979F178523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59909" y="480503"/>
            <a:ext cx="512980" cy="512980"/>
          </a:xfrm>
          <a:prstGeom prst="rect">
            <a:avLst/>
          </a:prstGeom>
        </p:spPr>
      </p:pic>
      <p:sp>
        <p:nvSpPr>
          <p:cNvPr id="42" name="Tekstfelt 41">
            <a:extLst>
              <a:ext uri="{FF2B5EF4-FFF2-40B4-BE49-F238E27FC236}">
                <a16:creationId xmlns:a16="http://schemas.microsoft.com/office/drawing/2014/main" id="{7431203C-C20E-583E-ADDF-2EE92C1D842B}"/>
              </a:ext>
            </a:extLst>
          </p:cNvPr>
          <p:cNvSpPr txBox="1"/>
          <p:nvPr/>
        </p:nvSpPr>
        <p:spPr>
          <a:xfrm>
            <a:off x="4365382" y="1215124"/>
            <a:ext cx="1789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modtager brev vedr. manglende formue</a:t>
            </a:r>
          </a:p>
        </p:txBody>
      </p:sp>
      <p:pic>
        <p:nvPicPr>
          <p:cNvPr id="46" name="Grafik 45" descr="Skærm med massiv udfyldning">
            <a:extLst>
              <a:ext uri="{FF2B5EF4-FFF2-40B4-BE49-F238E27FC236}">
                <a16:creationId xmlns:a16="http://schemas.microsoft.com/office/drawing/2014/main" id="{8B0DE958-5BCD-010A-C84F-E5768B5D2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49855" y="4709365"/>
            <a:ext cx="802036" cy="697683"/>
          </a:xfrm>
          <a:prstGeom prst="rect">
            <a:avLst/>
          </a:prstGeom>
        </p:spPr>
      </p:pic>
      <p:pic>
        <p:nvPicPr>
          <p:cNvPr id="47" name="Grafik 46" descr="Tandhjul med massiv udfyldning">
            <a:extLst>
              <a:ext uri="{FF2B5EF4-FFF2-40B4-BE49-F238E27FC236}">
                <a16:creationId xmlns:a16="http://schemas.microsoft.com/office/drawing/2014/main" id="{7F226EE6-D0FC-0E3C-BA04-A47F1A3AC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33969" y="4856871"/>
            <a:ext cx="376106" cy="327171"/>
          </a:xfrm>
          <a:prstGeom prst="rect">
            <a:avLst/>
          </a:prstGeom>
        </p:spPr>
      </p:pic>
      <p:cxnSp>
        <p:nvCxnSpPr>
          <p:cNvPr id="48" name="Lige pilforbindelse 47">
            <a:extLst>
              <a:ext uri="{FF2B5EF4-FFF2-40B4-BE49-F238E27FC236}">
                <a16:creationId xmlns:a16="http://schemas.microsoft.com/office/drawing/2014/main" id="{8349BF00-091D-2938-125C-616546E19E2D}"/>
              </a:ext>
            </a:extLst>
          </p:cNvPr>
          <p:cNvCxnSpPr>
            <a:cxnSpLocks/>
            <a:stCxn id="35" idx="3"/>
            <a:endCxn id="46" idx="1"/>
          </p:cNvCxnSpPr>
          <p:nvPr/>
        </p:nvCxnSpPr>
        <p:spPr>
          <a:xfrm flipV="1">
            <a:off x="5959257" y="5058207"/>
            <a:ext cx="790598" cy="10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Grafik 1" descr="Forgreningsdiagram med massiv udfyldning">
            <a:extLst>
              <a:ext uri="{FF2B5EF4-FFF2-40B4-BE49-F238E27FC236}">
                <a16:creationId xmlns:a16="http://schemas.microsoft.com/office/drawing/2014/main" id="{319F3EDA-6E4F-C0C4-CE7C-266EBA420E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 flipH="1">
            <a:off x="2079423" y="5933429"/>
            <a:ext cx="186652" cy="186652"/>
          </a:xfrm>
          <a:prstGeom prst="rect">
            <a:avLst/>
          </a:prstGeom>
        </p:spPr>
      </p:pic>
      <p:pic>
        <p:nvPicPr>
          <p:cNvPr id="14" name="Grafik 13" descr="Forgreningsdiagram med massiv udfyldning">
            <a:extLst>
              <a:ext uri="{FF2B5EF4-FFF2-40B4-BE49-F238E27FC236}">
                <a16:creationId xmlns:a16="http://schemas.microsoft.com/office/drawing/2014/main" id="{0CDD5B17-E159-7895-517E-D6BAC814BE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 flipH="1">
            <a:off x="4393241" y="5855267"/>
            <a:ext cx="186652" cy="186652"/>
          </a:xfrm>
          <a:prstGeom prst="rect">
            <a:avLst/>
          </a:prstGeom>
        </p:spPr>
      </p:pic>
      <p:sp>
        <p:nvSpPr>
          <p:cNvPr id="30" name="Tekstfelt 29">
            <a:extLst>
              <a:ext uri="{FF2B5EF4-FFF2-40B4-BE49-F238E27FC236}">
                <a16:creationId xmlns:a16="http://schemas.microsoft.com/office/drawing/2014/main" id="{E73DB47F-2146-3FBB-3F5A-631A221F9915}"/>
              </a:ext>
            </a:extLst>
          </p:cNvPr>
          <p:cNvSpPr txBox="1"/>
          <p:nvPr/>
        </p:nvSpPr>
        <p:spPr>
          <a:xfrm>
            <a:off x="9000894" y="28797"/>
            <a:ext cx="319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 mangler formueoplysninger</a:t>
            </a:r>
          </a:p>
        </p:txBody>
      </p:sp>
      <p:cxnSp>
        <p:nvCxnSpPr>
          <p:cNvPr id="56" name="Lige pilforbindelse 55">
            <a:extLst>
              <a:ext uri="{FF2B5EF4-FFF2-40B4-BE49-F238E27FC236}">
                <a16:creationId xmlns:a16="http://schemas.microsoft.com/office/drawing/2014/main" id="{C03D9991-4496-D887-0740-506AE2260D75}"/>
              </a:ext>
            </a:extLst>
          </p:cNvPr>
          <p:cNvCxnSpPr>
            <a:cxnSpLocks/>
            <a:stCxn id="4" idx="3"/>
            <a:endCxn id="35" idx="1"/>
          </p:cNvCxnSpPr>
          <p:nvPr/>
        </p:nvCxnSpPr>
        <p:spPr>
          <a:xfrm flipV="1">
            <a:off x="4393241" y="5068741"/>
            <a:ext cx="1270895" cy="13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Grafik 61" descr="Forgreningsdiagram med massiv udfyldning">
            <a:extLst>
              <a:ext uri="{FF2B5EF4-FFF2-40B4-BE49-F238E27FC236}">
                <a16:creationId xmlns:a16="http://schemas.microsoft.com/office/drawing/2014/main" id="{5E2BAEC4-B163-6B8F-DB15-BBE6A7DB3B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 flipH="1">
            <a:off x="7654459" y="6001624"/>
            <a:ext cx="186652" cy="186652"/>
          </a:xfrm>
          <a:prstGeom prst="rect">
            <a:avLst/>
          </a:prstGeom>
        </p:spPr>
      </p:pic>
      <p:cxnSp>
        <p:nvCxnSpPr>
          <p:cNvPr id="63" name="Forbindelse: buet 62">
            <a:extLst>
              <a:ext uri="{FF2B5EF4-FFF2-40B4-BE49-F238E27FC236}">
                <a16:creationId xmlns:a16="http://schemas.microsoft.com/office/drawing/2014/main" id="{6FD594E9-A1B7-19C8-6F2D-65C9F8487ED7}"/>
              </a:ext>
            </a:extLst>
          </p:cNvPr>
          <p:cNvCxnSpPr>
            <a:cxnSpLocks/>
            <a:stCxn id="4" idx="3"/>
            <a:endCxn id="42" idx="2"/>
          </p:cNvCxnSpPr>
          <p:nvPr/>
        </p:nvCxnSpPr>
        <p:spPr>
          <a:xfrm flipV="1">
            <a:off x="4393241" y="1676789"/>
            <a:ext cx="866644" cy="340528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0" name="Grafik 69" descr="Mand med massiv udfyldning">
            <a:extLst>
              <a:ext uri="{FF2B5EF4-FFF2-40B4-BE49-F238E27FC236}">
                <a16:creationId xmlns:a16="http://schemas.microsoft.com/office/drawing/2014/main" id="{D209E8A8-0DDF-6F6A-FE2D-687EDCC3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577" y="399021"/>
            <a:ext cx="759204" cy="759204"/>
          </a:xfrm>
          <a:prstGeom prst="rect">
            <a:avLst/>
          </a:prstGeom>
        </p:spPr>
      </p:pic>
      <p:pic>
        <p:nvPicPr>
          <p:cNvPr id="71" name="Grafik 70" descr="Konvolut med massiv udfyldning">
            <a:extLst>
              <a:ext uri="{FF2B5EF4-FFF2-40B4-BE49-F238E27FC236}">
                <a16:creationId xmlns:a16="http://schemas.microsoft.com/office/drawing/2014/main" id="{8AC0E4D5-408A-3A64-148F-B27A2955E3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35638" y="506424"/>
            <a:ext cx="512980" cy="512980"/>
          </a:xfrm>
          <a:prstGeom prst="rect">
            <a:avLst/>
          </a:prstGeom>
        </p:spPr>
      </p:pic>
      <p:sp>
        <p:nvSpPr>
          <p:cNvPr id="72" name="Tekstfelt 71">
            <a:extLst>
              <a:ext uri="{FF2B5EF4-FFF2-40B4-BE49-F238E27FC236}">
                <a16:creationId xmlns:a16="http://schemas.microsoft.com/office/drawing/2014/main" id="{ACA25220-E4C4-05F8-325B-4643D129FE59}"/>
              </a:ext>
            </a:extLst>
          </p:cNvPr>
          <p:cNvSpPr txBox="1"/>
          <p:nvPr/>
        </p:nvSpPr>
        <p:spPr>
          <a:xfrm>
            <a:off x="7841111" y="1241045"/>
            <a:ext cx="1923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modtager brev om bevilling</a:t>
            </a:r>
          </a:p>
        </p:txBody>
      </p:sp>
      <p:cxnSp>
        <p:nvCxnSpPr>
          <p:cNvPr id="73" name="Forbindelse: buet 72">
            <a:extLst>
              <a:ext uri="{FF2B5EF4-FFF2-40B4-BE49-F238E27FC236}">
                <a16:creationId xmlns:a16="http://schemas.microsoft.com/office/drawing/2014/main" id="{6DA4DA42-A722-B0DD-B98B-DAB9BF614552}"/>
              </a:ext>
            </a:extLst>
          </p:cNvPr>
          <p:cNvCxnSpPr>
            <a:cxnSpLocks/>
            <a:stCxn id="46" idx="3"/>
            <a:endCxn id="72" idx="2"/>
          </p:cNvCxnSpPr>
          <p:nvPr/>
        </p:nvCxnSpPr>
        <p:spPr>
          <a:xfrm flipV="1">
            <a:off x="7551891" y="1702710"/>
            <a:ext cx="1251057" cy="335549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kstfelt 16">
            <a:extLst>
              <a:ext uri="{FF2B5EF4-FFF2-40B4-BE49-F238E27FC236}">
                <a16:creationId xmlns:a16="http://schemas.microsoft.com/office/drawing/2014/main" id="{10DAF320-DFA6-4FC5-29C8-2CC76712D081}"/>
              </a:ext>
            </a:extLst>
          </p:cNvPr>
          <p:cNvSpPr txBox="1"/>
          <p:nvPr/>
        </p:nvSpPr>
        <p:spPr>
          <a:xfrm>
            <a:off x="6354556" y="5453597"/>
            <a:ext cx="19245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Modtager oplysninger fra UDK –tager opgaven ud ventetrin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Tjekker berettigelse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Sender bevilling</a:t>
            </a:r>
          </a:p>
        </p:txBody>
      </p:sp>
      <p:pic>
        <p:nvPicPr>
          <p:cNvPr id="31" name="Grafik 30" descr="Skærm med massiv udfyldning">
            <a:extLst>
              <a:ext uri="{FF2B5EF4-FFF2-40B4-BE49-F238E27FC236}">
                <a16:creationId xmlns:a16="http://schemas.microsoft.com/office/drawing/2014/main" id="{764A5753-C272-D6ED-15FF-D8CB83B809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9973" y="4738136"/>
            <a:ext cx="802036" cy="6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48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4E693EF-CF58-DAA4-FB37-167099F786F7}"/>
              </a:ext>
            </a:extLst>
          </p:cNvPr>
          <p:cNvSpPr/>
          <p:nvPr/>
        </p:nvSpPr>
        <p:spPr>
          <a:xfrm>
            <a:off x="1283516" y="3221372"/>
            <a:ext cx="889233" cy="207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9AB1CC69-321C-6C31-CACB-2689D5E59442}"/>
              </a:ext>
            </a:extLst>
          </p:cNvPr>
          <p:cNvCxnSpPr/>
          <p:nvPr/>
        </p:nvCxnSpPr>
        <p:spPr>
          <a:xfrm>
            <a:off x="453006" y="2030136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B558D54-6874-3875-30AB-2519B5920C33}"/>
              </a:ext>
            </a:extLst>
          </p:cNvPr>
          <p:cNvCxnSpPr/>
          <p:nvPr/>
        </p:nvCxnSpPr>
        <p:spPr>
          <a:xfrm>
            <a:off x="453006" y="4497897"/>
            <a:ext cx="11442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F2091991-E501-73F1-1862-88B80B8C3FDB}"/>
              </a:ext>
            </a:extLst>
          </p:cNvPr>
          <p:cNvSpPr txBox="1"/>
          <p:nvPr/>
        </p:nvSpPr>
        <p:spPr>
          <a:xfrm rot="16200000">
            <a:off x="66440" y="5382129"/>
            <a:ext cx="42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6AD3343-CC61-8DDD-DD5B-E22E8CCC1D9A}"/>
              </a:ext>
            </a:extLst>
          </p:cNvPr>
          <p:cNvSpPr txBox="1"/>
          <p:nvPr/>
        </p:nvSpPr>
        <p:spPr>
          <a:xfrm rot="16200000">
            <a:off x="-542334" y="2981043"/>
            <a:ext cx="167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Sagsbehandler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C657204-D88B-6F0A-A279-504058D6B9E1}"/>
              </a:ext>
            </a:extLst>
          </p:cNvPr>
          <p:cNvSpPr txBox="1"/>
          <p:nvPr/>
        </p:nvSpPr>
        <p:spPr>
          <a:xfrm rot="16200000">
            <a:off x="-262963" y="528049"/>
            <a:ext cx="113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</a:t>
            </a:r>
          </a:p>
        </p:txBody>
      </p:sp>
      <p:pic>
        <p:nvPicPr>
          <p:cNvPr id="19" name="Grafik 18" descr="Mand med massiv udfyldning">
            <a:extLst>
              <a:ext uri="{FF2B5EF4-FFF2-40B4-BE49-F238E27FC236}">
                <a16:creationId xmlns:a16="http://schemas.microsoft.com/office/drawing/2014/main" id="{2D73BD46-E15C-7A77-7E6A-2DD8C34E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42" y="292216"/>
            <a:ext cx="759204" cy="759204"/>
          </a:xfrm>
          <a:prstGeom prst="rect">
            <a:avLst/>
          </a:prstGeom>
        </p:spPr>
      </p:pic>
      <p:pic>
        <p:nvPicPr>
          <p:cNvPr id="23" name="Grafik 22" descr="Skærm med massiv udfyldning">
            <a:extLst>
              <a:ext uri="{FF2B5EF4-FFF2-40B4-BE49-F238E27FC236}">
                <a16:creationId xmlns:a16="http://schemas.microsoft.com/office/drawing/2014/main" id="{9E6F84F8-B970-596D-072C-3CD4D9B80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1905" y="398129"/>
            <a:ext cx="683702" cy="683702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4A9B7796-68D5-B583-FC20-C58C2DDF919F}"/>
              </a:ext>
            </a:extLst>
          </p:cNvPr>
          <p:cNvSpPr txBox="1"/>
          <p:nvPr/>
        </p:nvSpPr>
        <p:spPr>
          <a:xfrm>
            <a:off x="803246" y="1203686"/>
            <a:ext cx="155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søger helbredstillægskort  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1C0F4A37-477E-B137-6BB4-847A747AD3FB}"/>
              </a:ext>
            </a:extLst>
          </p:cNvPr>
          <p:cNvSpPr txBox="1"/>
          <p:nvPr/>
        </p:nvSpPr>
        <p:spPr>
          <a:xfrm>
            <a:off x="1300294" y="569550"/>
            <a:ext cx="68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Borger.dk</a:t>
            </a:r>
          </a:p>
        </p:txBody>
      </p:sp>
      <p:cxnSp>
        <p:nvCxnSpPr>
          <p:cNvPr id="3" name="Forbindelse: buet 2">
            <a:extLst>
              <a:ext uri="{FF2B5EF4-FFF2-40B4-BE49-F238E27FC236}">
                <a16:creationId xmlns:a16="http://schemas.microsoft.com/office/drawing/2014/main" id="{1A2FB78A-3242-BB33-1ACE-546FDDD7B33C}"/>
              </a:ext>
            </a:extLst>
          </p:cNvPr>
          <p:cNvCxnSpPr>
            <a:cxnSpLocks/>
            <a:stCxn id="24" idx="2"/>
          </p:cNvCxnSpPr>
          <p:nvPr/>
        </p:nvCxnSpPr>
        <p:spPr>
          <a:xfrm rot="5400000">
            <a:off x="41752" y="3166998"/>
            <a:ext cx="3041220" cy="3792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fik 10" descr="Tandhjul med massiv udfyldning">
            <a:extLst>
              <a:ext uri="{FF2B5EF4-FFF2-40B4-BE49-F238E27FC236}">
                <a16:creationId xmlns:a16="http://schemas.microsoft.com/office/drawing/2014/main" id="{5287279F-E5FE-8ACD-A144-651A4C24BC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5795" y="4886937"/>
            <a:ext cx="327171" cy="327171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6EF434A6-A3E1-04C6-5237-81F1BC025B48}"/>
              </a:ext>
            </a:extLst>
          </p:cNvPr>
          <p:cNvSpPr txBox="1"/>
          <p:nvPr/>
        </p:nvSpPr>
        <p:spPr>
          <a:xfrm>
            <a:off x="786887" y="5427471"/>
            <a:ext cx="1924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Modtager ansøgning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Opretter og udfylder opgave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Tjekker berettigelse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Sætter opgaven i ventetrin, da aktuel formue mangler</a:t>
            </a:r>
          </a:p>
        </p:txBody>
      </p:sp>
      <p:pic>
        <p:nvPicPr>
          <p:cNvPr id="4" name="Grafik 3" descr="Skærm med massiv udfyldning">
            <a:extLst>
              <a:ext uri="{FF2B5EF4-FFF2-40B4-BE49-F238E27FC236}">
                <a16:creationId xmlns:a16="http://schemas.microsoft.com/office/drawing/2014/main" id="{46E52A90-2FB3-AA45-7D3D-286389D637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91205" y="4733235"/>
            <a:ext cx="802036" cy="697683"/>
          </a:xfrm>
          <a:prstGeom prst="rect">
            <a:avLst/>
          </a:prstGeom>
        </p:spPr>
      </p:pic>
      <p:pic>
        <p:nvPicPr>
          <p:cNvPr id="7" name="Grafik 6" descr="Tandhjul med massiv udfyldning">
            <a:extLst>
              <a:ext uri="{FF2B5EF4-FFF2-40B4-BE49-F238E27FC236}">
                <a16:creationId xmlns:a16="http://schemas.microsoft.com/office/drawing/2014/main" id="{FD6D3DCD-E84D-22B8-2FB8-397DD69EF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75319" y="4880741"/>
            <a:ext cx="376106" cy="327171"/>
          </a:xfrm>
          <a:prstGeom prst="rect">
            <a:avLst/>
          </a:prstGeom>
        </p:spPr>
      </p:pic>
      <p:pic>
        <p:nvPicPr>
          <p:cNvPr id="15" name="Grafik 14" descr="Ur med massiv udfyldning">
            <a:extLst>
              <a:ext uri="{FF2B5EF4-FFF2-40B4-BE49-F238E27FC236}">
                <a16:creationId xmlns:a16="http://schemas.microsoft.com/office/drawing/2014/main" id="{A1186421-E4AF-FF4E-D8CB-7C7F29FD4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10840" y="4931029"/>
            <a:ext cx="295121" cy="295121"/>
          </a:xfrm>
          <a:prstGeom prst="rect">
            <a:avLst/>
          </a:prstGeom>
        </p:spPr>
      </p:pic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B7678348-12CD-B8F4-E012-21B74E8B236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1911991" y="5075163"/>
            <a:ext cx="698849" cy="3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86CC4AA0-6299-6935-910B-023E97755BB8}"/>
              </a:ext>
            </a:extLst>
          </p:cNvPr>
          <p:cNvCxnSpPr>
            <a:cxnSpLocks/>
            <a:stCxn id="15" idx="3"/>
            <a:endCxn id="4" idx="1"/>
          </p:cNvCxnSpPr>
          <p:nvPr/>
        </p:nvCxnSpPr>
        <p:spPr>
          <a:xfrm>
            <a:off x="2905961" y="5078590"/>
            <a:ext cx="685244" cy="3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kstfelt 32">
            <a:extLst>
              <a:ext uri="{FF2B5EF4-FFF2-40B4-BE49-F238E27FC236}">
                <a16:creationId xmlns:a16="http://schemas.microsoft.com/office/drawing/2014/main" id="{9ECE7D7A-6FF0-1A9B-5B7C-1911797F1A04}"/>
              </a:ext>
            </a:extLst>
          </p:cNvPr>
          <p:cNvSpPr txBox="1"/>
          <p:nvPr/>
        </p:nvSpPr>
        <p:spPr>
          <a:xfrm>
            <a:off x="3104114" y="5503535"/>
            <a:ext cx="19245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Frist på ventetrin er nået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Tjekker berettigelse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Sender brev vedr. mangler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Sætter opgaven i ventetrin, med frist fra </a:t>
            </a: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manglerbrevet</a:t>
            </a: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 descr="Ur med massiv udfyldning">
            <a:extLst>
              <a:ext uri="{FF2B5EF4-FFF2-40B4-BE49-F238E27FC236}">
                <a16:creationId xmlns:a16="http://schemas.microsoft.com/office/drawing/2014/main" id="{973C8092-E8E5-950B-56E7-433F54348C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4136" y="4921180"/>
            <a:ext cx="295121" cy="295121"/>
          </a:xfrm>
          <a:prstGeom prst="rect">
            <a:avLst/>
          </a:prstGeom>
        </p:spPr>
      </p:pic>
      <p:pic>
        <p:nvPicPr>
          <p:cNvPr id="40" name="Grafik 39" descr="Mand med massiv udfyldning">
            <a:extLst>
              <a:ext uri="{FF2B5EF4-FFF2-40B4-BE49-F238E27FC236}">
                <a16:creationId xmlns:a16="http://schemas.microsoft.com/office/drawing/2014/main" id="{23402CFC-99D4-8BC8-E05F-8FF26BBC0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5848" y="373100"/>
            <a:ext cx="759204" cy="759204"/>
          </a:xfrm>
          <a:prstGeom prst="rect">
            <a:avLst/>
          </a:prstGeom>
        </p:spPr>
      </p:pic>
      <p:pic>
        <p:nvPicPr>
          <p:cNvPr id="41" name="Grafik 40" descr="Konvolut med massiv udfyldning">
            <a:extLst>
              <a:ext uri="{FF2B5EF4-FFF2-40B4-BE49-F238E27FC236}">
                <a16:creationId xmlns:a16="http://schemas.microsoft.com/office/drawing/2014/main" id="{BCAD9DD2-80F4-9CC0-2DCC-979F178523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59909" y="480503"/>
            <a:ext cx="512980" cy="512980"/>
          </a:xfrm>
          <a:prstGeom prst="rect">
            <a:avLst/>
          </a:prstGeom>
        </p:spPr>
      </p:pic>
      <p:sp>
        <p:nvSpPr>
          <p:cNvPr id="42" name="Tekstfelt 41">
            <a:extLst>
              <a:ext uri="{FF2B5EF4-FFF2-40B4-BE49-F238E27FC236}">
                <a16:creationId xmlns:a16="http://schemas.microsoft.com/office/drawing/2014/main" id="{7431203C-C20E-583E-ADDF-2EE92C1D842B}"/>
              </a:ext>
            </a:extLst>
          </p:cNvPr>
          <p:cNvSpPr txBox="1"/>
          <p:nvPr/>
        </p:nvSpPr>
        <p:spPr>
          <a:xfrm>
            <a:off x="4365382" y="1215124"/>
            <a:ext cx="1789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modtager brev vedr. manglende formue</a:t>
            </a:r>
          </a:p>
        </p:txBody>
      </p:sp>
      <p:pic>
        <p:nvPicPr>
          <p:cNvPr id="46" name="Grafik 45" descr="Skærm med massiv udfyldning">
            <a:extLst>
              <a:ext uri="{FF2B5EF4-FFF2-40B4-BE49-F238E27FC236}">
                <a16:creationId xmlns:a16="http://schemas.microsoft.com/office/drawing/2014/main" id="{8B0DE958-5BCD-010A-C84F-E5768B5D2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49855" y="4709365"/>
            <a:ext cx="802036" cy="697683"/>
          </a:xfrm>
          <a:prstGeom prst="rect">
            <a:avLst/>
          </a:prstGeom>
        </p:spPr>
      </p:pic>
      <p:pic>
        <p:nvPicPr>
          <p:cNvPr id="47" name="Grafik 46" descr="Tandhjul med massiv udfyldning">
            <a:extLst>
              <a:ext uri="{FF2B5EF4-FFF2-40B4-BE49-F238E27FC236}">
                <a16:creationId xmlns:a16="http://schemas.microsoft.com/office/drawing/2014/main" id="{7F226EE6-D0FC-0E3C-BA04-A47F1A3AC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33969" y="4856871"/>
            <a:ext cx="376106" cy="327171"/>
          </a:xfrm>
          <a:prstGeom prst="rect">
            <a:avLst/>
          </a:prstGeom>
        </p:spPr>
      </p:pic>
      <p:cxnSp>
        <p:nvCxnSpPr>
          <p:cNvPr id="48" name="Lige pilforbindelse 47">
            <a:extLst>
              <a:ext uri="{FF2B5EF4-FFF2-40B4-BE49-F238E27FC236}">
                <a16:creationId xmlns:a16="http://schemas.microsoft.com/office/drawing/2014/main" id="{8349BF00-091D-2938-125C-616546E19E2D}"/>
              </a:ext>
            </a:extLst>
          </p:cNvPr>
          <p:cNvCxnSpPr>
            <a:cxnSpLocks/>
            <a:stCxn id="35" idx="3"/>
            <a:endCxn id="46" idx="1"/>
          </p:cNvCxnSpPr>
          <p:nvPr/>
        </p:nvCxnSpPr>
        <p:spPr>
          <a:xfrm flipV="1">
            <a:off x="5959257" y="5058207"/>
            <a:ext cx="790598" cy="10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kstfelt 50">
            <a:extLst>
              <a:ext uri="{FF2B5EF4-FFF2-40B4-BE49-F238E27FC236}">
                <a16:creationId xmlns:a16="http://schemas.microsoft.com/office/drawing/2014/main" id="{B0D793F6-3BD7-8B43-1286-12896ABCEA81}"/>
              </a:ext>
            </a:extLst>
          </p:cNvPr>
          <p:cNvSpPr txBox="1"/>
          <p:nvPr/>
        </p:nvSpPr>
        <p:spPr>
          <a:xfrm>
            <a:off x="6238901" y="5438607"/>
            <a:ext cx="19245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Frist på </a:t>
            </a:r>
            <a:r>
              <a:rPr kumimoji="0" lang="da-DK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manglerbrev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 nået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Tjekker berettigelse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Sender agterskrivelse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Sætter opgaven i ventetrin</a:t>
            </a:r>
          </a:p>
        </p:txBody>
      </p:sp>
      <p:pic>
        <p:nvPicPr>
          <p:cNvPr id="2" name="Grafik 1" descr="Forgreningsdiagram med massiv udfyldning">
            <a:extLst>
              <a:ext uri="{FF2B5EF4-FFF2-40B4-BE49-F238E27FC236}">
                <a16:creationId xmlns:a16="http://schemas.microsoft.com/office/drawing/2014/main" id="{319F3EDA-6E4F-C0C4-CE7C-266EBA420E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 flipH="1">
            <a:off x="2079423" y="5933429"/>
            <a:ext cx="186652" cy="186652"/>
          </a:xfrm>
          <a:prstGeom prst="rect">
            <a:avLst/>
          </a:prstGeom>
        </p:spPr>
      </p:pic>
      <p:pic>
        <p:nvPicPr>
          <p:cNvPr id="14" name="Grafik 13" descr="Forgreningsdiagram med massiv udfyldning">
            <a:extLst>
              <a:ext uri="{FF2B5EF4-FFF2-40B4-BE49-F238E27FC236}">
                <a16:creationId xmlns:a16="http://schemas.microsoft.com/office/drawing/2014/main" id="{0CDD5B17-E159-7895-517E-D6BAC814BE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 flipH="1">
            <a:off x="4625387" y="5802039"/>
            <a:ext cx="186652" cy="186652"/>
          </a:xfrm>
          <a:prstGeom prst="rect">
            <a:avLst/>
          </a:prstGeom>
        </p:spPr>
      </p:pic>
      <p:sp>
        <p:nvSpPr>
          <p:cNvPr id="30" name="Tekstfelt 29">
            <a:extLst>
              <a:ext uri="{FF2B5EF4-FFF2-40B4-BE49-F238E27FC236}">
                <a16:creationId xmlns:a16="http://schemas.microsoft.com/office/drawing/2014/main" id="{E73DB47F-2146-3FBB-3F5A-631A221F9915}"/>
              </a:ext>
            </a:extLst>
          </p:cNvPr>
          <p:cNvSpPr txBox="1"/>
          <p:nvPr/>
        </p:nvSpPr>
        <p:spPr>
          <a:xfrm>
            <a:off x="9000894" y="28797"/>
            <a:ext cx="319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 mangler formueoplysninger</a:t>
            </a:r>
          </a:p>
        </p:txBody>
      </p:sp>
      <p:cxnSp>
        <p:nvCxnSpPr>
          <p:cNvPr id="56" name="Lige pilforbindelse 55">
            <a:extLst>
              <a:ext uri="{FF2B5EF4-FFF2-40B4-BE49-F238E27FC236}">
                <a16:creationId xmlns:a16="http://schemas.microsoft.com/office/drawing/2014/main" id="{C03D9991-4496-D887-0740-506AE2260D75}"/>
              </a:ext>
            </a:extLst>
          </p:cNvPr>
          <p:cNvCxnSpPr>
            <a:cxnSpLocks/>
            <a:stCxn id="4" idx="3"/>
            <a:endCxn id="35" idx="1"/>
          </p:cNvCxnSpPr>
          <p:nvPr/>
        </p:nvCxnSpPr>
        <p:spPr>
          <a:xfrm flipV="1">
            <a:off x="4393241" y="5068741"/>
            <a:ext cx="1270895" cy="13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Grafik 61" descr="Forgreningsdiagram med massiv udfyldning">
            <a:extLst>
              <a:ext uri="{FF2B5EF4-FFF2-40B4-BE49-F238E27FC236}">
                <a16:creationId xmlns:a16="http://schemas.microsoft.com/office/drawing/2014/main" id="{5E2BAEC4-B163-6B8F-DB15-BBE6A7DB3B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 flipH="1">
            <a:off x="7551891" y="5776869"/>
            <a:ext cx="186652" cy="186652"/>
          </a:xfrm>
          <a:prstGeom prst="rect">
            <a:avLst/>
          </a:prstGeom>
        </p:spPr>
      </p:pic>
      <p:cxnSp>
        <p:nvCxnSpPr>
          <p:cNvPr id="63" name="Forbindelse: buet 62">
            <a:extLst>
              <a:ext uri="{FF2B5EF4-FFF2-40B4-BE49-F238E27FC236}">
                <a16:creationId xmlns:a16="http://schemas.microsoft.com/office/drawing/2014/main" id="{6FD594E9-A1B7-19C8-6F2D-65C9F8487ED7}"/>
              </a:ext>
            </a:extLst>
          </p:cNvPr>
          <p:cNvCxnSpPr>
            <a:cxnSpLocks/>
            <a:stCxn id="4" idx="3"/>
            <a:endCxn id="42" idx="2"/>
          </p:cNvCxnSpPr>
          <p:nvPr/>
        </p:nvCxnSpPr>
        <p:spPr>
          <a:xfrm flipV="1">
            <a:off x="4393241" y="1676789"/>
            <a:ext cx="866644" cy="340528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0" name="Grafik 69" descr="Mand med massiv udfyldning">
            <a:extLst>
              <a:ext uri="{FF2B5EF4-FFF2-40B4-BE49-F238E27FC236}">
                <a16:creationId xmlns:a16="http://schemas.microsoft.com/office/drawing/2014/main" id="{D209E8A8-0DDF-6F6A-FE2D-687EDCC3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1577" y="399021"/>
            <a:ext cx="759204" cy="759204"/>
          </a:xfrm>
          <a:prstGeom prst="rect">
            <a:avLst/>
          </a:prstGeom>
        </p:spPr>
      </p:pic>
      <p:pic>
        <p:nvPicPr>
          <p:cNvPr id="71" name="Grafik 70" descr="Konvolut med massiv udfyldning">
            <a:extLst>
              <a:ext uri="{FF2B5EF4-FFF2-40B4-BE49-F238E27FC236}">
                <a16:creationId xmlns:a16="http://schemas.microsoft.com/office/drawing/2014/main" id="{8AC0E4D5-408A-3A64-148F-B27A2955E3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35638" y="506424"/>
            <a:ext cx="512980" cy="512980"/>
          </a:xfrm>
          <a:prstGeom prst="rect">
            <a:avLst/>
          </a:prstGeom>
        </p:spPr>
      </p:pic>
      <p:sp>
        <p:nvSpPr>
          <p:cNvPr id="72" name="Tekstfelt 71">
            <a:extLst>
              <a:ext uri="{FF2B5EF4-FFF2-40B4-BE49-F238E27FC236}">
                <a16:creationId xmlns:a16="http://schemas.microsoft.com/office/drawing/2014/main" id="{ACA25220-E4C4-05F8-325B-4643D129FE59}"/>
              </a:ext>
            </a:extLst>
          </p:cNvPr>
          <p:cNvSpPr txBox="1"/>
          <p:nvPr/>
        </p:nvSpPr>
        <p:spPr>
          <a:xfrm>
            <a:off x="7841111" y="1241045"/>
            <a:ext cx="1789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Borger modtager agterskrivelse</a:t>
            </a:r>
          </a:p>
        </p:txBody>
      </p:sp>
      <p:cxnSp>
        <p:nvCxnSpPr>
          <p:cNvPr id="73" name="Forbindelse: buet 72">
            <a:extLst>
              <a:ext uri="{FF2B5EF4-FFF2-40B4-BE49-F238E27FC236}">
                <a16:creationId xmlns:a16="http://schemas.microsoft.com/office/drawing/2014/main" id="{6DA4DA42-A722-B0DD-B98B-DAB9BF614552}"/>
              </a:ext>
            </a:extLst>
          </p:cNvPr>
          <p:cNvCxnSpPr>
            <a:cxnSpLocks/>
            <a:stCxn id="46" idx="3"/>
            <a:endCxn id="72" idx="2"/>
          </p:cNvCxnSpPr>
          <p:nvPr/>
        </p:nvCxnSpPr>
        <p:spPr>
          <a:xfrm flipV="1">
            <a:off x="7551891" y="1702710"/>
            <a:ext cx="1183723" cy="3355497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0" name="Grafik 79" descr="Ur med massiv udfyldning">
            <a:extLst>
              <a:ext uri="{FF2B5EF4-FFF2-40B4-BE49-F238E27FC236}">
                <a16:creationId xmlns:a16="http://schemas.microsoft.com/office/drawing/2014/main" id="{6BDF4B92-59B4-AD49-EE5B-1BDFD94DCA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38672" y="4914883"/>
            <a:ext cx="295121" cy="295121"/>
          </a:xfrm>
          <a:prstGeom prst="rect">
            <a:avLst/>
          </a:prstGeom>
        </p:spPr>
      </p:pic>
      <p:pic>
        <p:nvPicPr>
          <p:cNvPr id="81" name="Grafik 80" descr="Skærm med massiv udfyldning">
            <a:extLst>
              <a:ext uri="{FF2B5EF4-FFF2-40B4-BE49-F238E27FC236}">
                <a16:creationId xmlns:a16="http://schemas.microsoft.com/office/drawing/2014/main" id="{1DED42F7-6B19-3DDB-31A1-DCE680E07E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24391" y="4703068"/>
            <a:ext cx="802036" cy="697683"/>
          </a:xfrm>
          <a:prstGeom prst="rect">
            <a:avLst/>
          </a:prstGeom>
        </p:spPr>
      </p:pic>
      <p:pic>
        <p:nvPicPr>
          <p:cNvPr id="82" name="Grafik 81" descr="Tandhjul med massiv udfyldning">
            <a:extLst>
              <a:ext uri="{FF2B5EF4-FFF2-40B4-BE49-F238E27FC236}">
                <a16:creationId xmlns:a16="http://schemas.microsoft.com/office/drawing/2014/main" id="{E1A41093-FF71-CF7B-2DC0-1109C2F5F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08505" y="4850574"/>
            <a:ext cx="376106" cy="327171"/>
          </a:xfrm>
          <a:prstGeom prst="rect">
            <a:avLst/>
          </a:prstGeom>
        </p:spPr>
      </p:pic>
      <p:cxnSp>
        <p:nvCxnSpPr>
          <p:cNvPr id="83" name="Lige pilforbindelse 82">
            <a:extLst>
              <a:ext uri="{FF2B5EF4-FFF2-40B4-BE49-F238E27FC236}">
                <a16:creationId xmlns:a16="http://schemas.microsoft.com/office/drawing/2014/main" id="{BB292862-5972-9150-FE59-48C2E75FD2AE}"/>
              </a:ext>
            </a:extLst>
          </p:cNvPr>
          <p:cNvCxnSpPr>
            <a:cxnSpLocks/>
            <a:stCxn id="80" idx="3"/>
            <a:endCxn id="81" idx="1"/>
          </p:cNvCxnSpPr>
          <p:nvPr/>
        </p:nvCxnSpPr>
        <p:spPr>
          <a:xfrm flipV="1">
            <a:off x="8933793" y="5051910"/>
            <a:ext cx="790598" cy="10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Lige pilforbindelse 83">
            <a:extLst>
              <a:ext uri="{FF2B5EF4-FFF2-40B4-BE49-F238E27FC236}">
                <a16:creationId xmlns:a16="http://schemas.microsoft.com/office/drawing/2014/main" id="{FF2EF681-5CBB-E01D-60BD-CD34313AC7B7}"/>
              </a:ext>
            </a:extLst>
          </p:cNvPr>
          <p:cNvCxnSpPr>
            <a:cxnSpLocks/>
            <a:stCxn id="46" idx="3"/>
            <a:endCxn id="80" idx="1"/>
          </p:cNvCxnSpPr>
          <p:nvPr/>
        </p:nvCxnSpPr>
        <p:spPr>
          <a:xfrm>
            <a:off x="7551891" y="5058207"/>
            <a:ext cx="1086781" cy="4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Tekstfelt 89">
            <a:extLst>
              <a:ext uri="{FF2B5EF4-FFF2-40B4-BE49-F238E27FC236}">
                <a16:creationId xmlns:a16="http://schemas.microsoft.com/office/drawing/2014/main" id="{3B637A26-1775-33CD-8135-9FE7D0096F9B}"/>
              </a:ext>
            </a:extLst>
          </p:cNvPr>
          <p:cNvSpPr txBox="1"/>
          <p:nvPr/>
        </p:nvSpPr>
        <p:spPr>
          <a:xfrm>
            <a:off x="9163122" y="5455742"/>
            <a:ext cx="1924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Frist på agterskrivelse er nået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Afslutter opgaven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Gemmer afgørelse </a:t>
            </a:r>
          </a:p>
        </p:txBody>
      </p:sp>
      <p:pic>
        <p:nvPicPr>
          <p:cNvPr id="94" name="Grafik 93" descr="Skærm med massiv udfyldning">
            <a:extLst>
              <a:ext uri="{FF2B5EF4-FFF2-40B4-BE49-F238E27FC236}">
                <a16:creationId xmlns:a16="http://schemas.microsoft.com/office/drawing/2014/main" id="{57972D59-7D12-BAFD-CE5B-620EFC76AE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1128" y="4738177"/>
            <a:ext cx="802036" cy="6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9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8A9D7-671B-C73B-7540-E8BBD6585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Live Demo</a:t>
            </a:r>
            <a:br>
              <a:rPr lang="da-DK"/>
            </a:br>
            <a:r>
              <a:rPr lang="da-DK"/>
              <a:t>-</a:t>
            </a:r>
            <a:br>
              <a:rPr lang="da-DK" dirty="0"/>
            </a:br>
            <a:r>
              <a:rPr lang="da-DK" dirty="0"/>
              <a:t>Optagelse (</a:t>
            </a:r>
            <a:r>
              <a:rPr lang="da-DK" dirty="0">
                <a:hlinkClick r:id="rId3"/>
              </a:rPr>
              <a:t>https://vimeo.com/796223287/c20272a0a2</a:t>
            </a:r>
            <a:r>
              <a:rPr lang="da-DK" dirty="0"/>
              <a:t>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20CAC04-0954-C957-E30E-50C29F8188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3800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825CC-B285-41DA-A340-997F6FB0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Temavejledninger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7D92DF-7D8D-4612-BB18-7BC55AA78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6503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ECF50-FF73-46F3-979C-35F0B52CC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Temavejledninger på dokumentbiblioteket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BAD32C12-1B77-460A-B15C-AB4299B4A1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1E72833-61F9-466B-BE41-FB79A8F12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Temavejledningerne ligger her:</a:t>
            </a:r>
          </a:p>
          <a:p>
            <a:r>
              <a:rPr lang="da-DK" dirty="0">
                <a:hlinkClick r:id="rId3"/>
              </a:rPr>
              <a:t>Dokumenter - Temavejledninger (KP) (kombit.dk)</a:t>
            </a:r>
            <a:endParaRPr lang="da-DK" dirty="0"/>
          </a:p>
          <a:p>
            <a:endParaRPr lang="da-DK" dirty="0"/>
          </a:p>
          <a:p>
            <a:r>
              <a:rPr lang="da-DK" dirty="0"/>
              <a:t>Temavejledninger på dokumentbiblioteket:</a:t>
            </a:r>
          </a:p>
          <a:p>
            <a:pPr marL="342900" indent="-342900">
              <a:buFontTx/>
              <a:buChar char="-"/>
            </a:pPr>
            <a:r>
              <a:rPr lang="da-DK" dirty="0"/>
              <a:t>Økonomi: Ydelser og træk</a:t>
            </a:r>
          </a:p>
          <a:p>
            <a:pPr marL="342900" indent="-342900">
              <a:buFontTx/>
              <a:buChar char="-"/>
            </a:pPr>
            <a:r>
              <a:rPr lang="da-DK" dirty="0"/>
              <a:t>Flytning</a:t>
            </a:r>
          </a:p>
          <a:p>
            <a:pPr marL="342900" indent="-342900">
              <a:buFontTx/>
              <a:buChar char="-"/>
            </a:pPr>
            <a:r>
              <a:rPr lang="da-DK" dirty="0"/>
              <a:t>Opgavepakker</a:t>
            </a:r>
          </a:p>
          <a:p>
            <a:pPr marL="342900" indent="-342900">
              <a:buFontTx/>
              <a:buChar char="-"/>
            </a:pPr>
            <a:r>
              <a:rPr lang="da-DK" dirty="0"/>
              <a:t>KMF og MAF</a:t>
            </a:r>
          </a:p>
          <a:p>
            <a:pPr marL="342900" indent="-342900">
              <a:buFontTx/>
              <a:buChar char="-"/>
            </a:pPr>
            <a:r>
              <a:rPr lang="da-DK" dirty="0"/>
              <a:t>Formue ikke oplyst</a:t>
            </a:r>
          </a:p>
          <a:p>
            <a:pPr marL="342900" indent="-342900">
              <a:buFontTx/>
              <a:buChar char="-"/>
            </a:pPr>
            <a:r>
              <a:rPr lang="da-DK" dirty="0"/>
              <a:t>Årlig opdatering af Boligark og Ændringsvarsel</a:t>
            </a:r>
          </a:p>
          <a:p>
            <a:pPr marL="342900" indent="-342900">
              <a:buFontTx/>
              <a:buChar char="-"/>
            </a:pPr>
            <a:endParaRPr lang="da-DK" dirty="0"/>
          </a:p>
          <a:p>
            <a:r>
              <a:rPr lang="da-DK" dirty="0"/>
              <a:t>Under udarbejdelse:</a:t>
            </a:r>
          </a:p>
          <a:p>
            <a:pPr marL="342900" indent="-342900">
              <a:buFontTx/>
              <a:buChar char="-"/>
            </a:pPr>
            <a:r>
              <a:rPr lang="da-DK" dirty="0"/>
              <a:t>Dødsprocessen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5B2F5E4-BCA5-4B9F-B10A-AAA5CA2629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4245FE6-632C-49D9-9012-42D0CB706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195" y="454796"/>
            <a:ext cx="3620005" cy="1619476"/>
          </a:xfrm>
          <a:prstGeom prst="rect">
            <a:avLst/>
          </a:prstGeom>
        </p:spPr>
      </p:pic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3A31E371-C601-4EDF-8E30-867C49E6A97B}"/>
              </a:ext>
            </a:extLst>
          </p:cNvPr>
          <p:cNvCxnSpPr/>
          <p:nvPr/>
        </p:nvCxnSpPr>
        <p:spPr>
          <a:xfrm flipH="1">
            <a:off x="9664861" y="1585732"/>
            <a:ext cx="1782501" cy="24306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lede 8">
            <a:extLst>
              <a:ext uri="{FF2B5EF4-FFF2-40B4-BE49-F238E27FC236}">
                <a16:creationId xmlns:a16="http://schemas.microsoft.com/office/drawing/2014/main" id="{EF4F9306-641E-4F86-92DD-158EBF61D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11405">
            <a:off x="5551711" y="3465498"/>
            <a:ext cx="6593772" cy="312740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3B00863B-6256-7B0F-82BD-67F8BB9A2E90}"/>
              </a:ext>
            </a:extLst>
          </p:cNvPr>
          <p:cNvSpPr/>
          <p:nvPr/>
        </p:nvSpPr>
        <p:spPr>
          <a:xfrm>
            <a:off x="555477" y="4520941"/>
            <a:ext cx="4409629" cy="1093645"/>
          </a:xfrm>
          <a:prstGeom prst="rect">
            <a:avLst/>
          </a:prstGeom>
          <a:noFill/>
          <a:ln w="57150">
            <a:solidFill>
              <a:srgbClr val="84BD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832874897">
                  <a:custGeom>
                    <a:avLst/>
                    <a:gdLst>
                      <a:gd name="connsiteX0" fmla="*/ 0 w 2444654"/>
                      <a:gd name="connsiteY0" fmla="*/ 0 h 841638"/>
                      <a:gd name="connsiteX1" fmla="*/ 537824 w 2444654"/>
                      <a:gd name="connsiteY1" fmla="*/ 0 h 841638"/>
                      <a:gd name="connsiteX2" fmla="*/ 1002308 w 2444654"/>
                      <a:gd name="connsiteY2" fmla="*/ 0 h 841638"/>
                      <a:gd name="connsiteX3" fmla="*/ 1491239 w 2444654"/>
                      <a:gd name="connsiteY3" fmla="*/ 0 h 841638"/>
                      <a:gd name="connsiteX4" fmla="*/ 2004616 w 2444654"/>
                      <a:gd name="connsiteY4" fmla="*/ 0 h 841638"/>
                      <a:gd name="connsiteX5" fmla="*/ 2444654 w 2444654"/>
                      <a:gd name="connsiteY5" fmla="*/ 0 h 841638"/>
                      <a:gd name="connsiteX6" fmla="*/ 2444654 w 2444654"/>
                      <a:gd name="connsiteY6" fmla="*/ 429235 h 841638"/>
                      <a:gd name="connsiteX7" fmla="*/ 2444654 w 2444654"/>
                      <a:gd name="connsiteY7" fmla="*/ 841638 h 841638"/>
                      <a:gd name="connsiteX8" fmla="*/ 1955723 w 2444654"/>
                      <a:gd name="connsiteY8" fmla="*/ 841638 h 841638"/>
                      <a:gd name="connsiteX9" fmla="*/ 1491239 w 2444654"/>
                      <a:gd name="connsiteY9" fmla="*/ 841638 h 841638"/>
                      <a:gd name="connsiteX10" fmla="*/ 1002308 w 2444654"/>
                      <a:gd name="connsiteY10" fmla="*/ 841638 h 841638"/>
                      <a:gd name="connsiteX11" fmla="*/ 586717 w 2444654"/>
                      <a:gd name="connsiteY11" fmla="*/ 841638 h 841638"/>
                      <a:gd name="connsiteX12" fmla="*/ 0 w 2444654"/>
                      <a:gd name="connsiteY12" fmla="*/ 841638 h 841638"/>
                      <a:gd name="connsiteX13" fmla="*/ 0 w 2444654"/>
                      <a:gd name="connsiteY13" fmla="*/ 420819 h 841638"/>
                      <a:gd name="connsiteX14" fmla="*/ 0 w 2444654"/>
                      <a:gd name="connsiteY14" fmla="*/ 0 h 841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44654" h="841638" extrusionOk="0">
                        <a:moveTo>
                          <a:pt x="0" y="0"/>
                        </a:moveTo>
                        <a:cubicBezTo>
                          <a:pt x="238436" y="-2035"/>
                          <a:pt x="400288" y="41030"/>
                          <a:pt x="537824" y="0"/>
                        </a:cubicBezTo>
                        <a:cubicBezTo>
                          <a:pt x="675360" y="-41030"/>
                          <a:pt x="843097" y="2634"/>
                          <a:pt x="1002308" y="0"/>
                        </a:cubicBezTo>
                        <a:cubicBezTo>
                          <a:pt x="1161519" y="-2634"/>
                          <a:pt x="1281669" y="37813"/>
                          <a:pt x="1491239" y="0"/>
                        </a:cubicBezTo>
                        <a:cubicBezTo>
                          <a:pt x="1700809" y="-37813"/>
                          <a:pt x="1855503" y="10287"/>
                          <a:pt x="2004616" y="0"/>
                        </a:cubicBezTo>
                        <a:cubicBezTo>
                          <a:pt x="2153729" y="-10287"/>
                          <a:pt x="2267411" y="18965"/>
                          <a:pt x="2444654" y="0"/>
                        </a:cubicBezTo>
                        <a:cubicBezTo>
                          <a:pt x="2480092" y="161048"/>
                          <a:pt x="2434080" y="327298"/>
                          <a:pt x="2444654" y="429235"/>
                        </a:cubicBezTo>
                        <a:cubicBezTo>
                          <a:pt x="2455228" y="531172"/>
                          <a:pt x="2443190" y="649070"/>
                          <a:pt x="2444654" y="841638"/>
                        </a:cubicBezTo>
                        <a:cubicBezTo>
                          <a:pt x="2205117" y="895647"/>
                          <a:pt x="2102877" y="824851"/>
                          <a:pt x="1955723" y="841638"/>
                        </a:cubicBezTo>
                        <a:cubicBezTo>
                          <a:pt x="1808569" y="858425"/>
                          <a:pt x="1642411" y="786300"/>
                          <a:pt x="1491239" y="841638"/>
                        </a:cubicBezTo>
                        <a:cubicBezTo>
                          <a:pt x="1340067" y="896976"/>
                          <a:pt x="1111837" y="819469"/>
                          <a:pt x="1002308" y="841638"/>
                        </a:cubicBezTo>
                        <a:cubicBezTo>
                          <a:pt x="892779" y="863807"/>
                          <a:pt x="731247" y="808799"/>
                          <a:pt x="586717" y="841638"/>
                        </a:cubicBezTo>
                        <a:cubicBezTo>
                          <a:pt x="442187" y="874477"/>
                          <a:pt x="216363" y="788534"/>
                          <a:pt x="0" y="841638"/>
                        </a:cubicBezTo>
                        <a:cubicBezTo>
                          <a:pt x="-34643" y="650594"/>
                          <a:pt x="37247" y="592966"/>
                          <a:pt x="0" y="420819"/>
                        </a:cubicBezTo>
                        <a:cubicBezTo>
                          <a:pt x="-37247" y="248672"/>
                          <a:pt x="5214" y="103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2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CE4BE-E153-4A74-9233-A067E060F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Udvalgte kendte fejl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5F9B6F8-DD56-41B4-8092-D428D8977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1639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3382E0DB-A8BC-4687-BADC-E0E62BD0075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C6414CC-2863-F691-BFA3-5D0F9081C8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>
                <a:latin typeface="Trebuchet MS" panose="020B0603020202020204" pitchFamily="34" charset="0"/>
              </a:rPr>
              <a:t>Chatten er deaktiveret, da det kan virke forstyrrende med parallelle samtaler. </a:t>
            </a:r>
          </a:p>
          <a:p>
            <a:endParaRPr lang="da-DK" dirty="0"/>
          </a:p>
          <a:p>
            <a:endParaRPr lang="da-DK" dirty="0">
              <a:latin typeface="Trebuchet MS" panose="020B0603020202020204" pitchFamily="34" charset="0"/>
            </a:endParaRPr>
          </a:p>
          <a:p>
            <a:endParaRPr lang="da-DK" dirty="0"/>
          </a:p>
          <a:p>
            <a:endParaRPr lang="da-DK" dirty="0">
              <a:latin typeface="Trebuchet MS" panose="020B0603020202020204" pitchFamily="34" charset="0"/>
            </a:endParaRPr>
          </a:p>
          <a:p>
            <a:endParaRPr lang="da-DK" dirty="0">
              <a:latin typeface="Trebuchet MS" panose="020B0603020202020204" pitchFamily="34" charset="0"/>
            </a:endParaRPr>
          </a:p>
          <a:p>
            <a:endParaRPr lang="da-DK" dirty="0"/>
          </a:p>
          <a:p>
            <a:r>
              <a:rPr lang="da-DK" dirty="0">
                <a:latin typeface="Trebuchet MS" panose="020B0603020202020204" pitchFamily="34" charset="0"/>
              </a:rPr>
              <a:t>Vi vil til gengæld gerne opfordre til, at I bruger </a:t>
            </a:r>
            <a:r>
              <a:rPr lang="da-DK" dirty="0" err="1">
                <a:latin typeface="Trebuchet MS" panose="020B0603020202020204" pitchFamily="34" charset="0"/>
              </a:rPr>
              <a:t>Yammer</a:t>
            </a:r>
            <a:r>
              <a:rPr lang="da-DK" dirty="0"/>
              <a:t>-</a:t>
            </a:r>
            <a:r>
              <a:rPr lang="da-DK" dirty="0">
                <a:latin typeface="Trebuchet MS" panose="020B0603020202020204" pitchFamily="34" charset="0"/>
              </a:rPr>
              <a:t>netværket i stedet!</a:t>
            </a:r>
          </a:p>
          <a:p>
            <a:r>
              <a:rPr lang="da-DK" dirty="0">
                <a:latin typeface="Trebuchet MS" panose="020B0603020202020204" pitchFamily="34" charset="0"/>
              </a:rPr>
              <a:t>Skriv til </a:t>
            </a:r>
            <a:r>
              <a:rPr lang="da-DK" dirty="0">
                <a:latin typeface="Trebuchet MS" panose="020B0603020202020204" pitchFamily="34" charset="0"/>
                <a:hlinkClick r:id="rId3"/>
              </a:rPr>
              <a:t>KP@kombit.dk</a:t>
            </a:r>
            <a:r>
              <a:rPr lang="da-DK" dirty="0">
                <a:latin typeface="Trebuchet MS" panose="020B0603020202020204" pitchFamily="34" charset="0"/>
              </a:rPr>
              <a:t>, hvis I ikke har adgang til </a:t>
            </a:r>
            <a:r>
              <a:rPr lang="da-DK" dirty="0" err="1">
                <a:latin typeface="Trebuchet MS" panose="020B0603020202020204" pitchFamily="34" charset="0"/>
              </a:rPr>
              <a:t>Yammer</a:t>
            </a:r>
            <a:r>
              <a:rPr lang="da-DK" dirty="0">
                <a:latin typeface="Trebuchet MS" panose="020B0603020202020204" pitchFamily="34" charset="0"/>
              </a:rPr>
              <a:t>.</a:t>
            </a:r>
          </a:p>
          <a:p>
            <a:endParaRPr lang="da-DK" dirty="0">
              <a:latin typeface="Trebuchet MS" panose="020B0603020202020204" pitchFamily="34" charset="0"/>
            </a:endParaRP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2BF1BCE-06A8-86BC-DE03-385C95FA57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001BC79-5209-F840-006C-1C0EEEFEB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036" y="1831947"/>
            <a:ext cx="1370364" cy="1370364"/>
          </a:xfrm>
          <a:prstGeom prst="rect">
            <a:avLst/>
          </a:prstGeom>
        </p:spPr>
      </p:pic>
      <p:pic>
        <p:nvPicPr>
          <p:cNvPr id="12" name="Grafik 11" descr="Luk med massiv udfyldning">
            <a:extLst>
              <a:ext uri="{FF2B5EF4-FFF2-40B4-BE49-F238E27FC236}">
                <a16:creationId xmlns:a16="http://schemas.microsoft.com/office/drawing/2014/main" id="{B56491C6-F350-335D-A09E-6E8FEDB17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10417" y="1420572"/>
            <a:ext cx="1597231" cy="1597231"/>
          </a:xfrm>
          <a:prstGeom prst="rect">
            <a:avLst/>
          </a:prstGeom>
        </p:spPr>
      </p:pic>
      <p:pic>
        <p:nvPicPr>
          <p:cNvPr id="1026" name="Picture 2" descr="Yammer - Wikipedia">
            <a:extLst>
              <a:ext uri="{FF2B5EF4-FFF2-40B4-BE49-F238E27FC236}">
                <a16:creationId xmlns:a16="http://schemas.microsoft.com/office/drawing/2014/main" id="{07DCB5BD-37E6-BF54-7FA9-E119D289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66" y="4325798"/>
            <a:ext cx="1597231" cy="159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44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E72F8-88D4-91CB-CDA7-97AF8A24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Kendte fejl (1 af 1)</a:t>
            </a:r>
            <a:br>
              <a:rPr lang="da-DK" dirty="0"/>
            </a:br>
            <a:r>
              <a:rPr lang="da-DK" dirty="0"/>
              <a:t>Sager stoppes ikke af dødsprocessen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C4AB0A59-ECB3-6808-FA69-9B91000DB5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8218" b="28218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61807AC-5306-60AD-0523-FE077062F5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391" y="1435180"/>
            <a:ext cx="10893424" cy="2151542"/>
          </a:xfrm>
        </p:spPr>
        <p:txBody>
          <a:bodyPr/>
          <a:lstStyle/>
          <a:p>
            <a:r>
              <a:rPr lang="da-DK" dirty="0"/>
              <a:t>Nogle sager stoppes ikke når dødsprocessen er gennemført. </a:t>
            </a:r>
          </a:p>
          <a:p>
            <a:endParaRPr lang="da-DK" dirty="0"/>
          </a:p>
          <a:p>
            <a:r>
              <a:rPr lang="da-DK" dirty="0"/>
              <a:t>Dødsprocesserne vil blive genstartet for de borgere, det gælder. </a:t>
            </a:r>
          </a:p>
          <a:p>
            <a:endParaRPr lang="da-DK" dirty="0"/>
          </a:p>
          <a:p>
            <a:r>
              <a:rPr lang="da-DK" dirty="0"/>
              <a:t>I skal ikke foretage nogle ændringer til sagerne. </a:t>
            </a:r>
          </a:p>
          <a:p>
            <a:endParaRPr lang="da-DK" dirty="0"/>
          </a:p>
          <a:p>
            <a:r>
              <a:rPr lang="da-DK" dirty="0"/>
              <a:t>Der vil ikke ske udbetalinger eller udsendes breve, da borgeren er død.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805C98B-70D5-D7EB-3F46-9E1739A303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59428E7-43ED-3B99-555D-AA00FCA6A4BB}"/>
              </a:ext>
            </a:extLst>
          </p:cNvPr>
          <p:cNvSpPr txBox="1"/>
          <p:nvPr/>
        </p:nvSpPr>
        <p:spPr>
          <a:xfrm>
            <a:off x="803304" y="4401085"/>
            <a:ext cx="3765774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Trebuchet MS" panose="020B0603020202020204" pitchFamily="34" charset="0"/>
              </a:rPr>
              <a:t>Forventes senest løst d. 8. februar</a:t>
            </a:r>
          </a:p>
        </p:txBody>
      </p:sp>
    </p:spTree>
    <p:extLst>
      <p:ext uri="{BB962C8B-B14F-4D97-AF65-F5344CB8AC3E}">
        <p14:creationId xmlns:p14="http://schemas.microsoft.com/office/powerpoint/2010/main" val="83733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C549BCE-48C6-415C-B19C-FFD694319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 descr="Spørgsmål kontur">
            <a:extLst>
              <a:ext uri="{FF2B5EF4-FFF2-40B4-BE49-F238E27FC236}">
                <a16:creationId xmlns:a16="http://schemas.microsoft.com/office/drawing/2014/main" id="{F80F8650-15BD-46B5-99B4-333E54075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2965" y="1525973"/>
            <a:ext cx="3446016" cy="34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39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FA127-B459-463C-9052-04FC549B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Spørgsmål til projektet?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C41F2958-1C09-4700-9423-A4A821A4D6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94C4F9-9677-4F19-83CF-598B61115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8BF25E3-B1EC-48D1-9AF5-BDAA49C47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Grafik 6" descr="Spørgsmål kontur">
            <a:extLst>
              <a:ext uri="{FF2B5EF4-FFF2-40B4-BE49-F238E27FC236}">
                <a16:creationId xmlns:a16="http://schemas.microsoft.com/office/drawing/2014/main" id="{C3E58FBE-EA48-4882-B015-E7B966298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1747" y="1912539"/>
            <a:ext cx="3446016" cy="344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81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D446D-3DE2-4212-9681-C3C4DB293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dialog i break out </a:t>
            </a:r>
            <a:r>
              <a:rPr lang="da-DK" dirty="0" err="1"/>
              <a:t>rooms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81D1E09-34C5-4E5E-83E9-1D2FC6836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2726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611EFAA-5220-4D09-8B1E-13317080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Formål med break out </a:t>
            </a:r>
            <a:r>
              <a:rPr lang="da-DK" dirty="0" err="1"/>
              <a:t>rooms</a:t>
            </a: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7B297BD-D803-4805-8A9C-0C8165F0B6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477" y="1226469"/>
            <a:ext cx="5758556" cy="4104031"/>
          </a:xfrm>
        </p:spPr>
        <p:txBody>
          <a:bodyPr/>
          <a:lstStyle/>
          <a:p>
            <a:r>
              <a:rPr lang="da-DK" dirty="0"/>
              <a:t>Brugertilfredshedsundersøgelsen viser, at nogle kommuner søger dialog om brugen af KP Basis.</a:t>
            </a:r>
          </a:p>
          <a:p>
            <a:endParaRPr lang="da-DK" dirty="0"/>
          </a:p>
          <a:p>
            <a:r>
              <a:rPr lang="da-DK" dirty="0"/>
              <a:t>Der har ikke været interesse for at etablere ”webinarer” omkring specifikke emner.</a:t>
            </a:r>
          </a:p>
          <a:p>
            <a:endParaRPr lang="da-DK" dirty="0"/>
          </a:p>
          <a:p>
            <a:r>
              <a:rPr lang="da-DK" dirty="0"/>
              <a:t>Som alternativ åbner vi hermed op for, at I kan stille de spørgsmål, I brænder inde med 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/>
              <a:t>Som noget nyt har vi fået et træningsmiljøet. Det kan være, at der allerede nu er erfaringer, I kan dele med hinanden.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B393C7D-4E86-406A-AC3B-017AD3169D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3" name="Pladsholder til billede 12">
            <a:extLst>
              <a:ext uri="{FF2B5EF4-FFF2-40B4-BE49-F238E27FC236}">
                <a16:creationId xmlns:a16="http://schemas.microsoft.com/office/drawing/2014/main" id="{CE55DEB4-1FE3-44EA-9AF7-0B9F0C613C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9122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3F750-4A05-4486-9ACE-2D8A578B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Break out </a:t>
            </a:r>
            <a:r>
              <a:rPr lang="da-DK" dirty="0" err="1"/>
              <a:t>rooms</a:t>
            </a:r>
            <a:endParaRPr lang="da-DK" dirty="0"/>
          </a:p>
        </p:txBody>
      </p:sp>
      <p:pic>
        <p:nvPicPr>
          <p:cNvPr id="15" name="Pladsholder til billede 14">
            <a:extLst>
              <a:ext uri="{FF2B5EF4-FFF2-40B4-BE49-F238E27FC236}">
                <a16:creationId xmlns:a16="http://schemas.microsoft.com/office/drawing/2014/main" id="{55CA2060-4BF4-454A-B009-90E691A50B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31" r="27531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2A93F7F-7F25-4490-AABD-BD78ED5CCB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Varighed: 15 min.</a:t>
            </a:r>
          </a:p>
          <a:p>
            <a:endParaRPr lang="da-DK" dirty="0"/>
          </a:p>
          <a:p>
            <a:r>
              <a:rPr lang="da-DK" dirty="0"/>
              <a:t>I bliver automatisk flyttet ud i og tilbage fra jeres ”break out”.</a:t>
            </a:r>
          </a:p>
          <a:p>
            <a:endParaRPr lang="da-DK" dirty="0"/>
          </a:p>
          <a:p>
            <a:r>
              <a:rPr lang="da-DK" dirty="0"/>
              <a:t>Spørgsmål til inspiration sendes ud i chatten.</a:t>
            </a:r>
          </a:p>
          <a:p>
            <a:endParaRPr lang="da-DK" dirty="0"/>
          </a:p>
          <a:p>
            <a:r>
              <a:rPr lang="da-DK" dirty="0"/>
              <a:t>Det kan være en god ide at vælge en ordstyrer på jeres møde.</a:t>
            </a:r>
          </a:p>
          <a:p>
            <a:endParaRPr lang="da-DK" dirty="0"/>
          </a:p>
          <a:p>
            <a:r>
              <a:rPr lang="da-DK" dirty="0"/>
              <a:t>Tænd jeres kamera (hvis I har et)!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20B4FA6-D769-4F46-8AA5-D8925F4FA8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Grafik 6" descr="Webkamera">
            <a:extLst>
              <a:ext uri="{FF2B5EF4-FFF2-40B4-BE49-F238E27FC236}">
                <a16:creationId xmlns:a16="http://schemas.microsoft.com/office/drawing/2014/main" id="{146B4973-C631-4341-863D-310E6AB98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2973" y="4609625"/>
            <a:ext cx="914400" cy="914400"/>
          </a:xfrm>
          <a:prstGeom prst="rect">
            <a:avLst/>
          </a:prstGeom>
        </p:spPr>
      </p:pic>
      <p:pic>
        <p:nvPicPr>
          <p:cNvPr id="12" name="Grafik 11" descr="Badge Tick1 med massiv udfyldning">
            <a:extLst>
              <a:ext uri="{FF2B5EF4-FFF2-40B4-BE49-F238E27FC236}">
                <a16:creationId xmlns:a16="http://schemas.microsoft.com/office/drawing/2014/main" id="{9EAAFDCD-5186-48D6-B5EF-8A23C4401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70663" y="451701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D583F7B4-5C22-4839-ADAB-776B50A947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0A912B9-EB66-4E7B-A708-30029CAFA6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/>
              <a:t>Spørgsmål til inspiration: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dirty="0"/>
              <a:t>Har I spørgsmål til andre kommuners </a:t>
            </a:r>
            <a:r>
              <a:rPr lang="da-DK" sz="2400" b="1" dirty="0"/>
              <a:t>brug af KP Basis</a:t>
            </a:r>
            <a:r>
              <a:rPr lang="da-DK" dirty="0"/>
              <a:t>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På hvilke områder efterspørger I </a:t>
            </a:r>
            <a:r>
              <a:rPr lang="da-DK" sz="2400" b="1" dirty="0"/>
              <a:t>gode erfaringer</a:t>
            </a:r>
            <a:r>
              <a:rPr lang="da-DK" dirty="0"/>
              <a:t>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dirty="0"/>
              <a:t>Har I taget </a:t>
            </a:r>
            <a:r>
              <a:rPr lang="da-DK" sz="2400" b="1" dirty="0"/>
              <a:t>træningsmiljøet</a:t>
            </a:r>
            <a:r>
              <a:rPr lang="da-DK" sz="2000" b="1" dirty="0"/>
              <a:t> </a:t>
            </a:r>
            <a:r>
              <a:rPr lang="da-DK" dirty="0"/>
              <a:t>i brug og gjort jer </a:t>
            </a:r>
            <a:r>
              <a:rPr lang="da-DK" sz="2400" b="1" dirty="0"/>
              <a:t>erfaringer </a:t>
            </a:r>
            <a:r>
              <a:rPr lang="da-DK" dirty="0"/>
              <a:t>i den forbindelse?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28FF622-22F4-42CF-A0F7-26031A1718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18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97F59F-C1D2-4C95-A880-33F1ADDE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Note til mig selv: </a:t>
            </a:r>
            <a:br>
              <a:rPr lang="da-DK" dirty="0"/>
            </a:br>
            <a:r>
              <a:rPr lang="da-DK" dirty="0"/>
              <a:t>Husk at starte optagelsen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09C01C-50BB-433F-803A-96594B185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Grafik 4" descr="Videokamera kontur">
            <a:extLst>
              <a:ext uri="{FF2B5EF4-FFF2-40B4-BE49-F238E27FC236}">
                <a16:creationId xmlns:a16="http://schemas.microsoft.com/office/drawing/2014/main" id="{3D289B52-3FC0-4CA6-B949-06421E6E7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6940" y="4460553"/>
            <a:ext cx="914400" cy="914400"/>
          </a:xfrm>
          <a:prstGeom prst="rect">
            <a:avLst/>
          </a:prstGeom>
        </p:spPr>
      </p:pic>
      <p:pic>
        <p:nvPicPr>
          <p:cNvPr id="7" name="Grafik 6" descr="Klaptræ kontur">
            <a:extLst>
              <a:ext uri="{FF2B5EF4-FFF2-40B4-BE49-F238E27FC236}">
                <a16:creationId xmlns:a16="http://schemas.microsoft.com/office/drawing/2014/main" id="{A6749C99-3CDE-4F21-B4EE-B05D8748D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2919" y="4460553"/>
            <a:ext cx="914400" cy="914400"/>
          </a:xfrm>
          <a:prstGeom prst="rect">
            <a:avLst/>
          </a:prstGeom>
        </p:spPr>
      </p:pic>
      <p:pic>
        <p:nvPicPr>
          <p:cNvPr id="9" name="Grafik 8" descr="Popcorn kontur">
            <a:extLst>
              <a:ext uri="{FF2B5EF4-FFF2-40B4-BE49-F238E27FC236}">
                <a16:creationId xmlns:a16="http://schemas.microsoft.com/office/drawing/2014/main" id="{A6E69B37-5F6C-4F6E-8D1C-E36CCF005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1290" y="44605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82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8956B-F3DE-4F4D-A7F6-2CA8CB6BC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Kort opsamling</a:t>
            </a:r>
          </a:p>
        </p:txBody>
      </p:sp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F997EFBA-67A1-473A-A655-3F42A53FA7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39EEE8B-D340-4420-B1B6-A840FDEE7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Hvad var I optaget af ude i jeres ”break out”?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Tager I noget ny inspiration med jer fra jeres snakke?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409AC8A-5711-4649-82DD-0526DC157E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0873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5B230-5085-C782-349A-7B4822A2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på næste statusmøde?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A18E2D-0CBC-D9E0-6541-1854338C9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1799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47875-7764-4802-AB3E-107CEDC91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Dagsorden</a:t>
            </a:r>
          </a:p>
        </p:txBody>
      </p:sp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1E9C2FA3-6980-4E2E-985D-078D399F24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FD99917-9122-4948-AAF0-1EF61C88DA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392" y="1189993"/>
            <a:ext cx="5758556" cy="41040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accent5"/>
                </a:solidFill>
              </a:rPr>
              <a:t>Kort nyt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5"/>
                </a:solidFill>
              </a:rPr>
              <a:t>Indsatser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vedr</a:t>
            </a:r>
            <a:r>
              <a:rPr lang="en-US" dirty="0">
                <a:solidFill>
                  <a:schemeClr val="accent5"/>
                </a:solidFill>
              </a:rPr>
              <a:t>. </a:t>
            </a:r>
            <a:r>
              <a:rPr lang="en-US" dirty="0" err="1">
                <a:solidFill>
                  <a:schemeClr val="accent5"/>
                </a:solidFill>
              </a:rPr>
              <a:t>Supporten</a:t>
            </a:r>
            <a:endParaRPr lang="en-US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Nye </a:t>
            </a:r>
            <a:r>
              <a:rPr lang="en-US" dirty="0" err="1">
                <a:solidFill>
                  <a:schemeClr val="accent5"/>
                </a:solidFill>
              </a:rPr>
              <a:t>helbredstillægskort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ved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årsskiftet</a:t>
            </a:r>
            <a:endParaRPr lang="en-US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5"/>
                </a:solidFill>
              </a:rPr>
              <a:t>Procesunderstøttelse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i</a:t>
            </a:r>
            <a:r>
              <a:rPr lang="en-US" dirty="0">
                <a:solidFill>
                  <a:schemeClr val="accent5"/>
                </a:solidFill>
              </a:rPr>
              <a:t> KP - </a:t>
            </a:r>
            <a:r>
              <a:rPr lang="en-US" dirty="0" err="1">
                <a:solidFill>
                  <a:schemeClr val="accent5"/>
                </a:solidFill>
              </a:rPr>
              <a:t>Fortsat</a:t>
            </a:r>
            <a:endParaRPr lang="en-US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accent5"/>
                </a:solidFill>
              </a:rPr>
              <a:t>Udvalgte kendte fejl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accent5"/>
                </a:solidFill>
              </a:rPr>
              <a:t>Spørgsmål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B050"/>
                </a:solidFill>
              </a:rPr>
              <a:t>Afstemning af MAF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B050"/>
                </a:solidFill>
              </a:rPr>
              <a:t>MAF af boligstøtte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B050"/>
                </a:solidFill>
              </a:rPr>
              <a:t>Release 3.0 pilotafprøvning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B050"/>
                </a:solidFill>
              </a:rPr>
              <a:t>KLIK-opgaver og oversigt til release 3.0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B050"/>
                </a:solidFill>
              </a:rPr>
              <a:t>Status på driften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da-DK" dirty="0"/>
              <a:t>Tak for i dag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D326756-32C8-4943-955A-237B29369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DF6CA1B-A626-2F62-92A5-0F2B27F97A2D}"/>
              </a:ext>
            </a:extLst>
          </p:cNvPr>
          <p:cNvSpPr txBox="1"/>
          <p:nvPr/>
        </p:nvSpPr>
        <p:spPr>
          <a:xfrm>
            <a:off x="-115272" y="1311869"/>
            <a:ext cx="738664" cy="195181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a-DK" dirty="0">
                <a:solidFill>
                  <a:schemeClr val="accent5"/>
                </a:solidFill>
                <a:latin typeface="Trebuchet MS" panose="020B0603020202020204" pitchFamily="34" charset="0"/>
              </a:rPr>
              <a:t>Sagsbehandler og </a:t>
            </a:r>
          </a:p>
          <a:p>
            <a:r>
              <a:rPr lang="da-DK" dirty="0">
                <a:solidFill>
                  <a:schemeClr val="accent5"/>
                </a:solidFill>
                <a:latin typeface="Trebuchet MS" panose="020B0603020202020204" pitchFamily="34" charset="0"/>
              </a:rPr>
              <a:t>systemansvarlig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89DFAA2-107C-05EE-EFCE-1EC7635A13CF}"/>
              </a:ext>
            </a:extLst>
          </p:cNvPr>
          <p:cNvSpPr txBox="1"/>
          <p:nvPr/>
        </p:nvSpPr>
        <p:spPr>
          <a:xfrm>
            <a:off x="161727" y="4172606"/>
            <a:ext cx="461665" cy="173541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a-DK" dirty="0">
                <a:solidFill>
                  <a:srgbClr val="00B050"/>
                </a:solidFill>
                <a:latin typeface="Trebuchet MS" panose="020B0603020202020204" pitchFamily="34" charset="0"/>
              </a:rPr>
              <a:t>Systemansvarlig</a:t>
            </a:r>
          </a:p>
        </p:txBody>
      </p:sp>
    </p:spTree>
    <p:extLst>
      <p:ext uri="{BB962C8B-B14F-4D97-AF65-F5344CB8AC3E}">
        <p14:creationId xmlns:p14="http://schemas.microsoft.com/office/powerpoint/2010/main" val="2589574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C22AB-8EF0-811E-FC2B-23F64007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på næste statusmøde?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C735DB4A-0B27-52EC-8610-E77061024D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979235C-C2FC-75A3-564E-99FD2B961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Marts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Præsentation af breve og brevkoncept for kommende releases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Status vedr. fakturering i KP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F712374-B1F6-BBA6-7EEC-5B3F4214B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5706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36E2D-0F86-47ED-8651-47915E71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Evaluering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F15A7E8-4143-4632-A2FC-DBAB4EED39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8687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1C6D7-ADF8-9D5F-8BE3-29F5A71A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Følgende er primært henvendt </a:t>
            </a:r>
            <a:r>
              <a:rPr lang="da-DK" dirty="0">
                <a:solidFill>
                  <a:srgbClr val="00B050"/>
                </a:solidFill>
              </a:rPr>
              <a:t>KP-systemansvarlig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ECC4543-35ED-CA71-E92A-F1FE9E553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0562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84CDF-7727-AFAF-4207-D13DF940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Afstemning af MAF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BD9B62-C654-493B-E51C-5DA5EC536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5500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DD2E1-6777-CCA2-4F44-8260F886E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MAF / Afstemning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C74897E3-BA58-AC84-F182-AD496832E3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5B786F4-570A-7BE8-9442-5671F6548C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Til hjælp for afstemning af MAF for 2022, blev der d. 30.1 udsendt en rapport via Min Support, som økonomiafdelingen kan benytte i forbindelse med afstemning.</a:t>
            </a:r>
          </a:p>
          <a:p>
            <a:pPr marL="342900" indent="-342900">
              <a:buFontTx/>
              <a:buChar char="-"/>
            </a:pPr>
            <a:r>
              <a:rPr lang="da-DK" dirty="0"/>
              <a:t>Afstemning af afregningskontoen</a:t>
            </a:r>
          </a:p>
          <a:p>
            <a:pPr marL="342900" indent="-342900">
              <a:buFontTx/>
              <a:buChar char="-"/>
            </a:pPr>
            <a:r>
              <a:rPr lang="da-DK" dirty="0"/>
              <a:t>Ovenstående rapporter bliver potentielt fast indarbejdet i KP. </a:t>
            </a:r>
          </a:p>
          <a:p>
            <a:endParaRPr lang="da-DK" dirty="0"/>
          </a:p>
          <a:p>
            <a:r>
              <a:rPr lang="da-DK"/>
              <a:t>Vi </a:t>
            </a:r>
            <a:r>
              <a:rPr lang="da-DK" dirty="0"/>
              <a:t>forventer yderligere en rapport i uge 6. </a:t>
            </a:r>
          </a:p>
          <a:p>
            <a:pPr marL="342900" indent="-342900">
              <a:buFontTx/>
              <a:buChar char="-"/>
            </a:pPr>
            <a:r>
              <a:rPr lang="da-DK" dirty="0"/>
              <a:t>Afstemning af mellemregningskontoen</a:t>
            </a:r>
          </a:p>
          <a:p>
            <a:pPr marL="342900" indent="-342900">
              <a:buFontTx/>
              <a:buChar char="-"/>
            </a:pPr>
            <a:r>
              <a:rPr lang="da-DK" dirty="0"/>
              <a:t>Er løst i release 2.1 via posteringer på CPR-niveau, så rapporten alene er nødvendig i år.</a:t>
            </a:r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D8EEE42-3B04-E2C0-6994-DB97477DBB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914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1D554-BE00-D1D5-7CA8-A4A25043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MAF af Boligstøtte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9664EAF-55CA-8EFD-840C-F51D0C881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7214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DAA1E7-EBE3-AE3C-A6FB-504316F7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MAF af boligstøtte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E17C1B14-FE46-D4E1-1978-8D09FAC84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3BF3AD3-772C-CB8A-EE70-7A24802FE3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Arbejdsgang omkring indberetning af finansieringskommune for boligstøtte fortsætter uændret og bliver ikke en del af KP. </a:t>
            </a:r>
          </a:p>
          <a:p>
            <a:endParaRPr lang="da-DK" dirty="0"/>
          </a:p>
          <a:p>
            <a:r>
              <a:rPr lang="da-DK" dirty="0"/>
              <a:t>Rapportering af KMF og MAF for boligstøtte vil på sigt overgå til KP via rapporter.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B166D74-CAE3-360D-0D34-5115D38D62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05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FFEBE0-A71F-6D60-934A-24751F39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3.0 pilotafprøvning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0631675-C08C-FAFF-F5E4-4B086CF8D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9616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394B8-BDA9-84D2-84D0-7A5E3E2F2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Automatisering af processer og udbetaling/besked til 3. part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F3546E66-8B82-CE2E-C781-5025651694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8218" b="28218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A62E9CC-4493-5E8A-9CE3-D321AA2E7B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Vi søger 3 pilotkommuner (4. maj-5. juni) vedr. automatisering af processer og udbetaling/besked til 3. part (ÆA 138, 139, 155 og 156)</a:t>
            </a:r>
          </a:p>
          <a:p>
            <a:endParaRPr lang="da-DK" dirty="0"/>
          </a:p>
          <a:p>
            <a:r>
              <a:rPr lang="da-DK" dirty="0"/>
              <a:t>Vi søger yderligere 3 pilotkommuner (22. maj-5. juni) vedr. automatisering af processer (ÆA 138 og 139)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22C6EDF-645E-CA70-F276-25621CEACF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Sky 7">
            <a:extLst>
              <a:ext uri="{FF2B5EF4-FFF2-40B4-BE49-F238E27FC236}">
                <a16:creationId xmlns:a16="http://schemas.microsoft.com/office/drawing/2014/main" id="{4B1864AA-2F88-F3E1-0127-DE23C460A93E}"/>
              </a:ext>
            </a:extLst>
          </p:cNvPr>
          <p:cNvSpPr/>
          <p:nvPr/>
        </p:nvSpPr>
        <p:spPr>
          <a:xfrm>
            <a:off x="2615012" y="4901441"/>
            <a:ext cx="4594860" cy="2160270"/>
          </a:xfrm>
          <a:prstGeom prst="clou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dirty="0">
                <a:latin typeface="Trebuchet MS" panose="020B0603020202020204" pitchFamily="34" charset="0"/>
              </a:rPr>
              <a:t>Stor betydning for en god idriftsættelse!</a:t>
            </a:r>
          </a:p>
        </p:txBody>
      </p:sp>
      <p:sp>
        <p:nvSpPr>
          <p:cNvPr id="9" name="Sol 8">
            <a:extLst>
              <a:ext uri="{FF2B5EF4-FFF2-40B4-BE49-F238E27FC236}">
                <a16:creationId xmlns:a16="http://schemas.microsoft.com/office/drawing/2014/main" id="{7B00B58E-276D-4998-EE63-E9D90D554CA8}"/>
              </a:ext>
            </a:extLst>
          </p:cNvPr>
          <p:cNvSpPr/>
          <p:nvPr/>
        </p:nvSpPr>
        <p:spPr>
          <a:xfrm>
            <a:off x="6343649" y="2953116"/>
            <a:ext cx="5705495" cy="5187307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dirty="0">
                <a:solidFill>
                  <a:schemeClr val="tx1"/>
                </a:solidFill>
                <a:latin typeface="Trebuchet MS" panose="020B0603020202020204" pitchFamily="34" charset="0"/>
              </a:rPr>
              <a:t>Skriv til KP@kombit.dk</a:t>
            </a:r>
          </a:p>
        </p:txBody>
      </p:sp>
      <p:pic>
        <p:nvPicPr>
          <p:cNvPr id="10" name="Grafik 9" descr="Kommentar vigtigt med massiv udfyldning">
            <a:extLst>
              <a:ext uri="{FF2B5EF4-FFF2-40B4-BE49-F238E27FC236}">
                <a16:creationId xmlns:a16="http://schemas.microsoft.com/office/drawing/2014/main" id="{6A12A154-1E8F-7D73-8ECF-C3DBE953E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100" y="2641878"/>
            <a:ext cx="3883565" cy="38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8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FFEBE0-A71F-6D60-934A-24751F39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KLIK-opgaver og oversigt til release 3.0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0631675-C08C-FAFF-F5E4-4B086CF8D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656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D1453-EDF9-B67F-AFBD-EB13CBA7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366ED8-E730-BE45-7ED0-EF954FA25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9083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92D99A8C-B2E0-B470-FB6C-73218D082C4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9B6EEDE-2D7F-55BE-3125-49DD22F500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KLIK-opgaver ligger klar og er publiceret til alle kommuner.</a:t>
            </a:r>
          </a:p>
          <a:p>
            <a:endParaRPr lang="da-DK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Overblik over KLIK-opgaver relateret release 3.0:  </a:t>
            </a:r>
            <a:endParaRPr lang="da-DK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a-DK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https://share-komm.kombit.dk/P0136/Delte%20dokumenter/Forms/KLIKopgaver%20og%20bilag%20KP.aspx</a:t>
            </a:r>
            <a:r>
              <a:rPr lang="da-DK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endParaRPr lang="da-DK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a-DK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Oversigten over den kommende funktionalitet for release 3.0: </a:t>
            </a:r>
            <a:r>
              <a:rPr lang="da-DK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https://share-komm.kombit.dk/P0136/Delte%20dokumenter/Forms/%C3%A6ndrings%C3%B8nsker.aspx</a:t>
            </a:r>
            <a:r>
              <a:rPr lang="da-DK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17267CE-5B89-630D-FEFC-3269D30336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1B1F7F5-04F9-1EF1-92AD-54D6EEFA9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277" y="1831899"/>
            <a:ext cx="3572374" cy="101931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BBDD9C3-FAE2-C579-F31F-AF2BFFFC2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329" y="3429000"/>
            <a:ext cx="4096322" cy="168616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E591ED2-1487-EC33-6D69-B682EF54E4D1}"/>
              </a:ext>
            </a:extLst>
          </p:cNvPr>
          <p:cNvSpPr txBox="1"/>
          <p:nvPr/>
        </p:nvSpPr>
        <p:spPr>
          <a:xfrm rot="20932053">
            <a:off x="1095850" y="747536"/>
            <a:ext cx="4096322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Trebuchet MS" panose="020B0603020202020204" pitchFamily="34" charset="0"/>
              </a:rPr>
              <a:t>Der kan fortsat komme flere KLIK-opgaver til eller blive taget lidt fra.</a:t>
            </a:r>
          </a:p>
        </p:txBody>
      </p:sp>
    </p:spTree>
    <p:extLst>
      <p:ext uri="{BB962C8B-B14F-4D97-AF65-F5344CB8AC3E}">
        <p14:creationId xmlns:p14="http://schemas.microsoft.com/office/powerpoint/2010/main" val="76875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825CC-B285-41DA-A340-997F6FB0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</a:t>
            </a:r>
            <a:r>
              <a:rPr lang="da-DK"/>
              <a:t>på driften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7D92DF-7D8D-4612-BB18-7BC55AA78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96479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E7B47-787E-4DEE-AAB0-ADB72C392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494"/>
          </a:xfrm>
        </p:spPr>
        <p:txBody>
          <a:bodyPr/>
          <a:lstStyle/>
          <a:p>
            <a:r>
              <a:rPr lang="da-DK" dirty="0"/>
              <a:t>Status på driften (1 af 3) – Fejl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8C8EBA3-C36B-5EB7-5F24-64D81738F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3604"/>
            <a:ext cx="12191999" cy="4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418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35AE0-65B2-407D-9586-2ADD4C2E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0720" cy="1325563"/>
          </a:xfrm>
        </p:spPr>
        <p:txBody>
          <a:bodyPr/>
          <a:lstStyle/>
          <a:p>
            <a:r>
              <a:rPr lang="da-DK" dirty="0"/>
              <a:t>Status på driften (2 af 3) – Andre henvendelser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04DB684-2203-8A06-B147-E4B1F53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13604"/>
            <a:ext cx="12182746" cy="48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48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4BB73-4004-4AD0-A298-49D33546E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på driften (3 af 3)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8093CF68-7D3B-4F41-BF2F-8B6CA1C33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44178A0-053C-AC3D-8A53-A8478E89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" y="976295"/>
            <a:ext cx="11761470" cy="512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85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36E2D-0F86-47ED-8651-47915E71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 dag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F15A7E8-4143-4632-A2FC-DBAB4EED39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0610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DB57BCFF-3F9A-5AB4-8AAC-35C7753F3D7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F9A171D-ECBA-0F18-2606-DC0A885B75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b="1"/>
              <a:t>Opgradering </a:t>
            </a:r>
            <a:r>
              <a:rPr lang="da-DK" b="1" dirty="0"/>
              <a:t>af KLIK-systemet er udsat.</a:t>
            </a:r>
          </a:p>
          <a:p>
            <a:r>
              <a:rPr lang="da-DK" dirty="0"/>
              <a:t>Den nye version gør det muligt at registrere hvilke medarbejdere, der har forskellige ”roller” jf. </a:t>
            </a:r>
            <a:r>
              <a:rPr lang="da-DK" dirty="0" err="1"/>
              <a:t>KOMBITs</a:t>
            </a:r>
            <a:r>
              <a:rPr lang="da-DK" dirty="0"/>
              <a:t> rollegalleri.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37B46D3-A243-DB8A-8637-D6FEFEF06E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8992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C6650-C44C-6A84-48DC-0C97A468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Indsatser vedr. supporten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D7ABA17-44A4-9C91-F615-62BCBDDF6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7081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A76E99CA-2BE1-A594-794D-E76C00F45E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7552" r="27552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EB12B1A-5664-02B1-37E3-82FAB359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Netcompanys</a:t>
            </a:r>
            <a:r>
              <a:rPr lang="da-DK" dirty="0"/>
              <a:t> indsats (undervejs)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1FF0A5E-A384-6C10-EBDB-77C9FE6376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Ensrette hvordan fejl og supportsager indmeldes via skabelon, så de hurtigere kan behandles. Undgå vedhæftning som indeholder hele sagens indhold.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Synliggørelse af vejledningsmateriale, temavejledninger etc. direkte i Min Support.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3. </a:t>
            </a:r>
            <a:r>
              <a:rPr lang="da-DK" dirty="0" err="1"/>
              <a:t>level</a:t>
            </a:r>
            <a:r>
              <a:rPr lang="da-DK" dirty="0"/>
              <a:t> support for at nå hurtigere i mål med komplicerede opgaver. </a:t>
            </a:r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151677D-84B5-8469-4AF6-F4227D9EEE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E477C3BA-0BE4-1179-358A-D066C5FBD70A}"/>
              </a:ext>
            </a:extLst>
          </p:cNvPr>
          <p:cNvGrpSpPr/>
          <p:nvPr/>
        </p:nvGrpSpPr>
        <p:grpSpPr>
          <a:xfrm>
            <a:off x="5513588" y="2421862"/>
            <a:ext cx="3125873" cy="3431595"/>
            <a:chOff x="5165468" y="2151997"/>
            <a:chExt cx="3125873" cy="3431595"/>
          </a:xfrm>
        </p:grpSpPr>
        <p:pic>
          <p:nvPicPr>
            <p:cNvPr id="11" name="Grafik 10" descr="Dokument kontur">
              <a:extLst>
                <a:ext uri="{FF2B5EF4-FFF2-40B4-BE49-F238E27FC236}">
                  <a16:creationId xmlns:a16="http://schemas.microsoft.com/office/drawing/2014/main" id="{8B12CF36-0264-C6F7-CD07-D11999229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59902" y="2952153"/>
              <a:ext cx="2631439" cy="2631439"/>
            </a:xfrm>
            <a:prstGeom prst="rect">
              <a:avLst/>
            </a:prstGeom>
          </p:spPr>
        </p:pic>
        <p:pic>
          <p:nvPicPr>
            <p:cNvPr id="17" name="Grafik 16" descr="Øje kontur">
              <a:extLst>
                <a:ext uri="{FF2B5EF4-FFF2-40B4-BE49-F238E27FC236}">
                  <a16:creationId xmlns:a16="http://schemas.microsoft.com/office/drawing/2014/main" id="{4565EF5E-716E-EAD9-E056-B86E514CE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65468" y="2151997"/>
              <a:ext cx="2437129" cy="2437129"/>
            </a:xfrm>
            <a:prstGeom prst="rect">
              <a:avLst/>
            </a:prstGeom>
          </p:spPr>
        </p:pic>
      </p:grpSp>
      <p:pic>
        <p:nvPicPr>
          <p:cNvPr id="1028" name="Picture 4" descr="Ensrettet vej - Wikipedia, den frie encyklopædi">
            <a:extLst>
              <a:ext uri="{FF2B5EF4-FFF2-40B4-BE49-F238E27FC236}">
                <a16:creationId xmlns:a16="http://schemas.microsoft.com/office/drawing/2014/main" id="{B4916E2C-3B3D-A178-C1A6-8BEE1573F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1595055"/>
            <a:ext cx="4071294" cy="13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pe 23">
            <a:extLst>
              <a:ext uri="{FF2B5EF4-FFF2-40B4-BE49-F238E27FC236}">
                <a16:creationId xmlns:a16="http://schemas.microsoft.com/office/drawing/2014/main" id="{E9C92425-8999-86A6-5495-F4E7F61C685C}"/>
              </a:ext>
            </a:extLst>
          </p:cNvPr>
          <p:cNvGrpSpPr/>
          <p:nvPr/>
        </p:nvGrpSpPr>
        <p:grpSpPr>
          <a:xfrm>
            <a:off x="3173414" y="5187706"/>
            <a:ext cx="2486488" cy="1598384"/>
            <a:chOff x="3173414" y="5187706"/>
            <a:chExt cx="2486488" cy="1598384"/>
          </a:xfrm>
        </p:grpSpPr>
        <p:pic>
          <p:nvPicPr>
            <p:cNvPr id="13" name="Grafik 12" descr="Hoved med tandhjul kontur">
              <a:extLst>
                <a:ext uri="{FF2B5EF4-FFF2-40B4-BE49-F238E27FC236}">
                  <a16:creationId xmlns:a16="http://schemas.microsoft.com/office/drawing/2014/main" id="{706D10A2-3A3E-165A-1B62-AB2F879D0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61518" y="5187706"/>
              <a:ext cx="1598384" cy="1598384"/>
            </a:xfrm>
            <a:prstGeom prst="rect">
              <a:avLst/>
            </a:prstGeom>
          </p:spPr>
        </p:pic>
        <p:pic>
          <p:nvPicPr>
            <p:cNvPr id="23" name="Grafik 22" descr="Stopur 33% kontur">
              <a:extLst>
                <a:ext uri="{FF2B5EF4-FFF2-40B4-BE49-F238E27FC236}">
                  <a16:creationId xmlns:a16="http://schemas.microsoft.com/office/drawing/2014/main" id="{881F9090-C172-3F6B-F7BF-5604CFEDB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173414" y="5494182"/>
              <a:ext cx="1281775" cy="1281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48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F4105-A477-8544-0830-95AE91F36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Netcompanys</a:t>
            </a:r>
            <a:r>
              <a:rPr lang="da-DK" dirty="0"/>
              <a:t> indsats (undervejs)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D6596688-A8DA-A3C9-9934-A15F6A7046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52" r="27552"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AAF39FA-6B7E-417E-AEFE-200E657567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Større brug af FAQ og standardsvar i supporten.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OBS: Supporttelefonen kan give anvendelseshjælp til systemet. Hvis henvendelse kræver, at supporten skal ”grave</a:t>
            </a:r>
            <a:r>
              <a:rPr lang="da-DK"/>
              <a:t>” lidt, </a:t>
            </a:r>
            <a:r>
              <a:rPr lang="da-DK" dirty="0"/>
              <a:t>skal der oprettes en sag.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4133EB0-3ED2-08C6-4A51-6A072A7900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Billede 8" descr="Nærbillede af hænder løftet i klasseværelset">
            <a:extLst>
              <a:ext uri="{FF2B5EF4-FFF2-40B4-BE49-F238E27FC236}">
                <a16:creationId xmlns:a16="http://schemas.microsoft.com/office/drawing/2014/main" id="{1EC3C111-5A4B-EAE0-AA54-E2E63F2AA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940" y="2153658"/>
            <a:ext cx="3192780" cy="2128520"/>
          </a:xfrm>
          <a:prstGeom prst="rect">
            <a:avLst/>
          </a:prstGeom>
        </p:spPr>
      </p:pic>
      <p:pic>
        <p:nvPicPr>
          <p:cNvPr id="11" name="Grafik 10" descr="Callcenter med massiv udfyldning">
            <a:extLst>
              <a:ext uri="{FF2B5EF4-FFF2-40B4-BE49-F238E27FC236}">
                <a16:creationId xmlns:a16="http://schemas.microsoft.com/office/drawing/2014/main" id="{8D7F30DD-7CBF-5AA8-190F-9060D4969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8624" y="4564380"/>
            <a:ext cx="2293620" cy="229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7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KOMBIT">
  <a:themeElements>
    <a:clrScheme name="KOMBIT">
      <a:dk1>
        <a:sysClr val="windowText" lastClr="000000"/>
      </a:dk1>
      <a:lt1>
        <a:sysClr val="window" lastClr="FFFFFF"/>
      </a:lt1>
      <a:dk2>
        <a:srgbClr val="4E3629"/>
      </a:dk2>
      <a:lt2>
        <a:srgbClr val="CBC4BC"/>
      </a:lt2>
      <a:accent1>
        <a:srgbClr val="C8102E"/>
      </a:accent1>
      <a:accent2>
        <a:srgbClr val="43695B"/>
      </a:accent2>
      <a:accent3>
        <a:srgbClr val="007398"/>
      </a:accent3>
      <a:accent4>
        <a:srgbClr val="279989"/>
      </a:accent4>
      <a:accent5>
        <a:srgbClr val="563D82"/>
      </a:accent5>
      <a:accent6>
        <a:srgbClr val="8E2C48"/>
      </a:accent6>
      <a:hlink>
        <a:srgbClr val="0000FF"/>
      </a:hlink>
      <a:folHlink>
        <a:srgbClr val="800080"/>
      </a:folHlink>
    </a:clrScheme>
    <a:fontScheme name="KOMBIT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MB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1400" dirty="0"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Trebuchet MS" panose="020B0603020202020204" pitchFamily="34" charset="0"/>
          </a:defRPr>
        </a:defPPr>
      </a:lstStyle>
    </a:txDef>
  </a:objectDefaults>
  <a:extraClrSchemeLst/>
  <a:custClrLst>
    <a:custClr name="RGB(215,210,203)">
      <a:srgbClr val="D7D2CB"/>
    </a:custClr>
    <a:custClr name="RGB(203,196,188)">
      <a:srgbClr val="CBC4BC"/>
    </a:custClr>
    <a:custClr name="RGB(182,173,165)">
      <a:srgbClr val="B6ADA5"/>
    </a:custClr>
    <a:custClr name="RGB(255,163,139)">
      <a:srgbClr val="FFA38B"/>
    </a:custClr>
    <a:custClr name="RGB(255,106,57)">
      <a:srgbClr val="FF6A39"/>
    </a:custClr>
    <a:custClr name="RGB(220,68,5)">
      <a:srgbClr val="DC4405"/>
    </a:custClr>
    <a:custClr name="RGB(127,156,144)">
      <a:srgbClr val="7F9C90"/>
    </a:custClr>
    <a:custClr name="RGB(67,105,91)">
      <a:srgbClr val="43695B"/>
    </a:custClr>
    <a:custClr name="RGB(24,48,40)">
      <a:srgbClr val="183028"/>
    </a:custClr>
    <a:custClr name="RGB(197,232,108)">
      <a:srgbClr val="C5E86C"/>
    </a:custClr>
    <a:custClr name="RGB(132,189,0)">
      <a:srgbClr val="84BD00"/>
    </a:custClr>
    <a:custClr name="RGB(122,154,1)">
      <a:srgbClr val="7A9A01"/>
    </a:custClr>
    <a:custClr name="RGB(217,225,226)">
      <a:srgbClr val="D9E1E2"/>
    </a:custClr>
    <a:custClr name="RGB(164,188,194)">
      <a:srgbClr val="A4BCC2"/>
    </a:custClr>
    <a:custClr name="RGB(152,164,174)">
      <a:srgbClr val="98A4AE"/>
    </a:custClr>
    <a:custClr name="RGB(123,167,188)">
      <a:srgbClr val="7BA7BC"/>
    </a:custClr>
    <a:custClr name="RGB(0,115,152)">
      <a:srgbClr val="007398"/>
    </a:custClr>
    <a:custClr name="RGB(0,86,118)">
      <a:srgbClr val="005776"/>
    </a:custClr>
    <a:custClr name="RGB(92,184,178)">
      <a:srgbClr val="5CB8B2"/>
    </a:custClr>
    <a:custClr name="RGB(39,153,137)">
      <a:srgbClr val="279989"/>
    </a:custClr>
    <a:custClr name="RGB(0,118,129)">
      <a:srgbClr val="007681"/>
    </a:custClr>
    <a:custClr name="RGB(117,102,160)">
      <a:srgbClr val="7566A0"/>
    </a:custClr>
    <a:custClr name="RGB(86,61,130)">
      <a:srgbClr val="563D82"/>
    </a:custClr>
    <a:custClr name="RGB(51,0,114)">
      <a:srgbClr val="330077"/>
    </a:custClr>
    <a:custClr name="RGB(181,92,128)">
      <a:srgbClr val="B55C80"/>
    </a:custClr>
    <a:custClr name="RGB(142,44,72)">
      <a:srgbClr val="8E2C48"/>
    </a:custClr>
    <a:custClr name="RGB(103,46,69)">
      <a:srgbClr val="672E45"/>
    </a:custClr>
  </a:custClrLst>
  <a:extLst>
    <a:ext uri="{05A4C25C-085E-4340-85A3-A5531E510DB2}">
      <thm15:themeFamily xmlns:thm15="http://schemas.microsoft.com/office/thememl/2012/main" name="KOMBIT" id="{C8AF4C2F-4755-4B45-A574-0092F18ED31F}" vid="{0D64A4D0-43AC-472F-A867-59C898CE664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0E607AEC89A64FB01FB1CE00625A5F" ma:contentTypeVersion="11" ma:contentTypeDescription="Opret et nyt dokument." ma:contentTypeScope="" ma:versionID="08eeacecd7cf9fa4b62276a3e3a7ecf7">
  <xsd:schema xmlns:xsd="http://www.w3.org/2001/XMLSchema" xmlns:xs="http://www.w3.org/2001/XMLSchema" xmlns:p="http://schemas.microsoft.com/office/2006/metadata/properties" xmlns:ns2="96c47bad-65db-4d5f-86bb-1c02544a7891" xmlns:ns3="http://schemas.microsoft.com/sharepoint/v4" xmlns:ns4="f82b57f8-2ccb-4ab0-a5d2-1bfd24bdaa36" targetNamespace="http://schemas.microsoft.com/office/2006/metadata/properties" ma:root="true" ma:fieldsID="4b1b9caf7c048ffd508799d88ac70002" ns2:_="" ns3:_="" ns4:_="">
    <xsd:import namespace="96c47bad-65db-4d5f-86bb-1c02544a7891"/>
    <xsd:import namespace="http://schemas.microsoft.com/sharepoint/v4"/>
    <xsd:import namespace="f82b57f8-2ccb-4ab0-a5d2-1bfd24bdaa36"/>
    <xsd:element name="properties">
      <xsd:complexType>
        <xsd:sequence>
          <xsd:element name="documentManagement">
            <xsd:complexType>
              <xsd:all>
                <xsd:element ref="ns2:Forsideemne" minOccurs="0"/>
                <xsd:element ref="ns2:_x002d_" minOccurs="0"/>
                <xsd:element ref="ns2:_x002d__x002d_" minOccurs="0"/>
                <xsd:element ref="ns2:Sortering" minOccurs="0"/>
                <xsd:element ref="ns2:Download" minOccurs="0"/>
                <xsd:element ref="ns3:IconOverlay" minOccurs="0"/>
                <xsd:element ref="ns2:yboy" minOccurs="0"/>
                <xsd:element ref="ns2:_x002d__x002d__x002d_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c47bad-65db-4d5f-86bb-1c02544a7891" elementFormDefault="qualified">
    <xsd:import namespace="http://schemas.microsoft.com/office/2006/documentManagement/types"/>
    <xsd:import namespace="http://schemas.microsoft.com/office/infopath/2007/PartnerControls"/>
    <xsd:element name="Forsideemne" ma:index="2" nillable="true" ma:displayName="Forsideemne" ma:format="Dropdown" ma:internalName="Forsideemne">
      <xsd:simpleType>
        <xsd:restriction base="dms:Choice">
          <xsd:enumeration value="Forvaltningshåndbog"/>
          <xsd:enumeration value="Høringsmateriale"/>
          <xsd:enumeration value="KL-breve"/>
          <xsd:enumeration value="KLIK-opgaver"/>
          <xsd:enumeration value="KLIK-opgaver og bilag (KP Basis)"/>
          <xsd:enumeration value="KLIK-opgaver og bilag (KP)"/>
          <xsd:enumeration value="Bilag (KP Basis)"/>
          <xsd:enumeration value="Præsentationer"/>
          <xsd:enumeration value="Præsentationer (KMD SPK)"/>
          <xsd:enumeration value="Generelle præsentationer (KP Basis)"/>
          <xsd:enumeration value="Implementeringshåndbog for KMD SPK"/>
          <xsd:enumeration value="Implementeringsmaterialer (KP Basis)"/>
          <xsd:enumeration value="Implementeringsmaterialer (KP)"/>
          <xsd:enumeration value="SPK integrationer"/>
          <xsd:enumeration value="Vejledninger mv. (KP)"/>
          <xsd:enumeration value="Webinar om brugen af KMD SPK"/>
          <xsd:enumeration value="Webinarer om KLIK-opgaver (KP Basis)"/>
          <xsd:enumeration value="Webinarer om KLIK-opgaver (KP)"/>
          <xsd:enumeration value="Webinarer om release 2.0 (KP)"/>
          <xsd:enumeration value="Møder (KP)"/>
          <xsd:enumeration value="Netværksmøder (KP Basis)"/>
          <xsd:enumeration value="Undervisning for systemadministratorer (KP Basis)"/>
          <xsd:enumeration value="Undervisning for superbrugere (KP Basis)"/>
          <xsd:enumeration value="Undervisning for medarbejdere m/ økonomiopgaver (KP Basis)"/>
          <xsd:enumeration value="Undervisning for supportberettigede brugere (KP Basis)"/>
          <xsd:enumeration value="Ændringsforslag og releases (KP)"/>
          <xsd:enumeration value="UDK Pension"/>
          <xsd:enumeration value="Teamvejledninger (KP)"/>
          <xsd:enumeration value="Træningsmiljø (KP)"/>
        </xsd:restriction>
      </xsd:simpleType>
    </xsd:element>
    <xsd:element name="_x002d_" ma:index="3" nillable="true" ma:displayName="-" ma:internalName="_x002d_">
      <xsd:simpleType>
        <xsd:restriction base="dms:Text">
          <xsd:maxLength value="255"/>
        </xsd:restriction>
      </xsd:simpleType>
    </xsd:element>
    <xsd:element name="_x002d__x002d_" ma:index="4" nillable="true" ma:displayName="--" ma:internalName="_x002d__x002d_">
      <xsd:simpleType>
        <xsd:restriction base="dms:Text">
          <xsd:maxLength value="255"/>
        </xsd:restriction>
      </xsd:simpleType>
    </xsd:element>
    <xsd:element name="Sortering" ma:index="5" nillable="true" ma:displayName="Sortering" ma:decimals="0" ma:internalName="Sortering">
      <xsd:simpleType>
        <xsd:restriction base="dms:Number"/>
      </xsd:simpleType>
    </xsd:element>
    <xsd:element name="Download" ma:index="6" nillable="true" ma:displayName="Download" ma:internalName="Download">
      <xsd:simpleType>
        <xsd:restriction base="dms:Text">
          <xsd:maxLength value="255"/>
        </xsd:restriction>
      </xsd:simpleType>
    </xsd:element>
    <xsd:element name="yboy" ma:index="14" nillable="true" ma:displayName="Person eller gruppe" ma:list="UserInfo" ma:internalName="ybo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x002d__x002d__x002d_" ma:index="15" ma:displayName="---" ma:internalName="_x002d__x002d__x002d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3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2b57f8-2ccb-4ab0-a5d2-1bfd24bdaa3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Mødedokument (PowerPoint)" ma:contentTypeID="0x0101002FA340818EC50C419AD1693B1F62589703008EC8285CB629D3428E6B44D078F3DCC6" ma:contentTypeVersion="21" ma:contentTypeDescription="" ma:contentTypeScope="" ma:versionID="8abe357155f765d1444836d1959abcdb">
  <xsd:schema xmlns:xsd="http://www.w3.org/2001/XMLSchema" xmlns:xs="http://www.w3.org/2001/XMLSchema" xmlns:p="http://schemas.microsoft.com/office/2006/metadata/properties" xmlns:ns3="1ad18e57-1846-4ffb-a171-01e80b4d2f32" xmlns:ns4="3e6cf5d8-9ce4-4652-a6e6-07ace85fe7bc" targetNamespace="http://schemas.microsoft.com/office/2006/metadata/properties" ma:root="true" ma:fieldsID="cadea6004db87ada06fe341704728fb9" ns3:_="" ns4:_="">
    <xsd:import namespace="1ad18e57-1846-4ffb-a171-01e80b4d2f32"/>
    <xsd:import namespace="3e6cf5d8-9ce4-4652-a6e6-07ace85fe7bc"/>
    <xsd:element name="properties">
      <xsd:complexType>
        <xsd:sequence>
          <xsd:element name="documentManagement">
            <xsd:complexType>
              <xsd:all>
                <xsd:element ref="ns3:kbcd47fd730b4dd780d46e75aa37816b" minOccurs="0"/>
                <xsd:element ref="ns3:TaxCatchAll" minOccurs="0"/>
                <xsd:element ref="ns3:TaxCatchAllLabel" minOccurs="0"/>
                <xsd:element ref="ns3:Mødeemne"/>
                <xsd:element ref="ns3:Mødedato"/>
                <xsd:element ref="ns3:m58fa08f697546ad9c9c3d2382b429ae" minOccurs="0"/>
                <xsd:element ref="ns3:Flyt_x0020_til_x0020_arkiv" minOccurs="0"/>
                <xsd:element ref="ns3:_dlc_DocId" minOccurs="0"/>
                <xsd:element ref="ns3:_dlc_DocIdUrl" minOccurs="0"/>
                <xsd:element ref="ns3:_dlc_DocIdPersistId" minOccurs="0"/>
                <xsd:element ref="ns4:Arbejdspakke" minOccurs="0"/>
                <xsd:element ref="ns4:Produk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18e57-1846-4ffb-a171-01e80b4d2f32" elementFormDefault="qualified">
    <xsd:import namespace="http://schemas.microsoft.com/office/2006/documentManagement/types"/>
    <xsd:import namespace="http://schemas.microsoft.com/office/infopath/2007/PartnerControls"/>
    <xsd:element name="kbcd47fd730b4dd780d46e75aa37816b" ma:index="9" ma:taxonomy="true" ma:internalName="kbcd47fd730b4dd780d46e75aa37816b" ma:taxonomyFieldName="M_x00f8_detype" ma:displayName="Mødetype" ma:readOnly="false" ma:default="" ma:fieldId="{4bcd47fd-730b-4dd7-80d4-6e75aa37816b}" ma:sspId="efb1083d-7045-4fd7-9409-417f0f74db49" ma:termSetId="12a85307-9531-4659-b1dc-de09cb154f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59305a2-eae7-4539-8fbb-789e91726657}" ma:internalName="TaxCatchAll" ma:showField="CatchAllData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259305a2-eae7-4539-8fbb-789e91726657}" ma:internalName="TaxCatchAllLabel" ma:readOnly="true" ma:showField="CatchAllDataLabel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ødeemne" ma:index="13" ma:displayName="Mødeemne" ma:internalName="M_x00f8_deemne">
      <xsd:simpleType>
        <xsd:restriction base="dms:Text">
          <xsd:maxLength value="255"/>
        </xsd:restriction>
      </xsd:simpleType>
    </xsd:element>
    <xsd:element name="Mødedato" ma:index="14" ma:displayName="Mødedato" ma:description="Indsæt dato for mødet hvori dette dokument er præsenteret" ma:format="DateOnly" ma:internalName="M_x00f8_dedato">
      <xsd:simpleType>
        <xsd:restriction base="dms:DateTime"/>
      </xsd:simpleType>
    </xsd:element>
    <xsd:element name="m58fa08f697546ad9c9c3d2382b429ae" ma:index="15" ma:taxonomy="true" ma:internalName="m58fa08f697546ad9c9c3d2382b429ae" ma:taxonomyFieldName="Interessenter" ma:displayName="Interessenter" ma:readOnly="false" ma:default="" ma:fieldId="{658fa08f-6975-46ad-9c9c-3d2382b429ae}" ma:sspId="efb1083d-7045-4fd7-9409-417f0f74db49" ma:termSetId="9a82c93d-e0ab-4d8a-98c1-b2918757e4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lyt_x0020_til_x0020_arkiv" ma:index="17" nillable="true" ma:displayName="Flyt til arkiv" ma:default="0" ma:internalName="Flyt_x0020_til_x0020_arkiv">
      <xsd:simpleType>
        <xsd:restriction base="dms:Boolean"/>
      </xsd:simpleType>
    </xsd:element>
    <xsd:element name="_dlc_DocId" ma:index="1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cf5d8-9ce4-4652-a6e6-07ace85fe7bc" elementFormDefault="qualified">
    <xsd:import namespace="http://schemas.microsoft.com/office/2006/documentManagement/types"/>
    <xsd:import namespace="http://schemas.microsoft.com/office/infopath/2007/PartnerControls"/>
    <xsd:element name="Arbejdspakke" ma:index="21" nillable="true" ma:displayName="Arbejdspakke" ma:list="{e9f85bcf-b6e3-41a6-a315-61412f09a3b0}" ma:internalName="Arbejdspakke" ma:showField="Arbejdspakke_x0020_titel">
      <xsd:simpleType>
        <xsd:restriction base="dms:Lookup"/>
      </xsd:simpleType>
    </xsd:element>
    <xsd:element name="Produkt" ma:index="22" nillable="true" ma:displayName="Produkt" ma:list="{e9f85bcf-b6e3-41a6-a315-61412f09a3b0}" ma:internalName="Produkt" ma:showField="Produkttitel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2d__x002d__x002d_ xmlns="96c47bad-65db-4d5f-86bb-1c02544a7891">Præsentationsmaterialer</_x002d__x002d__x002d_>
    <_x002d__x002d_ xmlns="96c47bad-65db-4d5f-86bb-1c02544a7891" xsi:nil="true"/>
    <IconOverlay xmlns="http://schemas.microsoft.com/sharepoint/v4" xsi:nil="true"/>
    <Sortering xmlns="96c47bad-65db-4d5f-86bb-1c02544a7891">880</Sortering>
    <Download xmlns="96c47bad-65db-4d5f-86bb-1c02544a7891" xsi:nil="true"/>
    <yboy xmlns="96c47bad-65db-4d5f-86bb-1c02544a7891">
      <UserInfo>
        <DisplayName/>
        <AccountId xsi:nil="true"/>
        <AccountType/>
      </UserInfo>
    </yboy>
    <_x002d_ xmlns="96c47bad-65db-4d5f-86bb-1c02544a7891">Præsentationsmaterialer</_x002d_>
    <Forsideemne xmlns="96c47bad-65db-4d5f-86bb-1c02544a7891">Møder (KP)</Forsideemne>
  </documentManagement>
</p:properties>
</file>

<file path=customXml/itemProps1.xml><?xml version="1.0" encoding="utf-8"?>
<ds:datastoreItem xmlns:ds="http://schemas.openxmlformats.org/officeDocument/2006/customXml" ds:itemID="{6A69F905-EFF7-403F-99BA-B4550166E4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111AFA-DAFD-4C48-A489-DAAACD641DEC}"/>
</file>

<file path=customXml/itemProps3.xml><?xml version="1.0" encoding="utf-8"?>
<ds:datastoreItem xmlns:ds="http://schemas.openxmlformats.org/officeDocument/2006/customXml" ds:itemID="{3C8E36D7-8CAA-4301-8DED-2B011DF80D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d18e57-1846-4ffb-a171-01e80b4d2f32"/>
    <ds:schemaRef ds:uri="3e6cf5d8-9ce4-4652-a6e6-07ace85fe7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DE870EC-CF40-4FAA-8CE6-6D808AF4289D}">
  <ds:schemaRefs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3e6cf5d8-9ce4-4652-a6e6-07ace85fe7bc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1ad18e57-1846-4ffb-a171-01e80b4d2f3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skabelon</Template>
  <TotalTime>4107</TotalTime>
  <Words>1771</Words>
  <Application>Microsoft Office PowerPoint</Application>
  <PresentationFormat>Widescreen</PresentationFormat>
  <Paragraphs>371</Paragraphs>
  <Slides>55</Slides>
  <Notes>11</Notes>
  <HiddenSlides>8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Trebuchet MS</vt:lpstr>
      <vt:lpstr>KOMBIT</vt:lpstr>
      <vt:lpstr>Office-tema</vt:lpstr>
      <vt:lpstr>Statusmøde (uge 6)</vt:lpstr>
      <vt:lpstr>Struktur for mødet</vt:lpstr>
      <vt:lpstr>PowerPoint-præsentation</vt:lpstr>
      <vt:lpstr>Dagsorden</vt:lpstr>
      <vt:lpstr>Kort nyt</vt:lpstr>
      <vt:lpstr>PowerPoint-præsentation</vt:lpstr>
      <vt:lpstr>Indsatser vedr. supporten</vt:lpstr>
      <vt:lpstr>Netcompanys indsats (undervejs)</vt:lpstr>
      <vt:lpstr>Netcompanys indsats (undervejs)</vt:lpstr>
      <vt:lpstr>nye helbredstillægskort ved årsskifte</vt:lpstr>
      <vt:lpstr>Formueoplysninger som baggrund for helbredstillægskort ved årsskifte</vt:lpstr>
      <vt:lpstr>Udsendelse af nye helbredstillægskort eller ophørsbrev til borger</vt:lpstr>
      <vt:lpstr>Procesunderstøttelse  i KP - Fortsat</vt:lpstr>
      <vt:lpstr>Procesunderstøttelse i KP</vt:lpstr>
      <vt:lpstr>Udvalgt release 3</vt:lpstr>
      <vt:lpstr>Forklaring til tegningerne</vt:lpstr>
      <vt:lpstr>Proces for ansøgning om helbredstillægskort i dag</vt:lpstr>
      <vt:lpstr>PowerPoint-præsentation</vt:lpstr>
      <vt:lpstr>Proces for ansøgning om helbredstillægskort og udvidet helbredstillæg efter R3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Live Demo - Optagelse (https://vimeo.com/796223287/c20272a0a2)</vt:lpstr>
      <vt:lpstr>Temavejledninger</vt:lpstr>
      <vt:lpstr>Temavejledninger på dokumentbiblioteket</vt:lpstr>
      <vt:lpstr>Udvalgte kendte fejl</vt:lpstr>
      <vt:lpstr>Kendte fejl (1 af 1) Sager stoppes ikke af dødsprocessen</vt:lpstr>
      <vt:lpstr>PowerPoint-præsentation</vt:lpstr>
      <vt:lpstr>Spørgsmål til projektet?</vt:lpstr>
      <vt:lpstr>dialog i break out rooms</vt:lpstr>
      <vt:lpstr>Formål med break out rooms</vt:lpstr>
      <vt:lpstr>Break out rooms</vt:lpstr>
      <vt:lpstr>PowerPoint-præsentation</vt:lpstr>
      <vt:lpstr>Note til mig selv:  Husk at starte optagelsen</vt:lpstr>
      <vt:lpstr>Kort opsamling</vt:lpstr>
      <vt:lpstr>Hvad sker på næste statusmøde?</vt:lpstr>
      <vt:lpstr>Hvad sker på næste statusmøde?</vt:lpstr>
      <vt:lpstr>Evaluering</vt:lpstr>
      <vt:lpstr>Følgende er primært henvendt KP-systemansvarlig </vt:lpstr>
      <vt:lpstr>Afstemning af MAF</vt:lpstr>
      <vt:lpstr>MAF / Afstemning</vt:lpstr>
      <vt:lpstr>MAF af Boligstøtte </vt:lpstr>
      <vt:lpstr>MAF af boligstøtte</vt:lpstr>
      <vt:lpstr>Release 3.0 pilotafprøvning</vt:lpstr>
      <vt:lpstr>Automatisering af processer og udbetaling/besked til 3. part</vt:lpstr>
      <vt:lpstr>KLIK-opgaver og oversigt til release 3.0</vt:lpstr>
      <vt:lpstr>PowerPoint-præsentation</vt:lpstr>
      <vt:lpstr>Status på driften</vt:lpstr>
      <vt:lpstr>Status på driften (1 af 3) – Fejl</vt:lpstr>
      <vt:lpstr>Status på driften (2 af 3) – Andre henvendelser</vt:lpstr>
      <vt:lpstr>Status på driften (3 af 3)</vt:lpstr>
      <vt:lpstr>Tak for i dag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Statusmøde (uge 6)</dc:title>
  <dc:creator>Aske Walther Sørensen</dc:creator>
  <cp:lastModifiedBy>Aske Walther Sørensen</cp:lastModifiedBy>
  <cp:revision>54</cp:revision>
  <dcterms:created xsi:type="dcterms:W3CDTF">2022-03-24T09:25:13Z</dcterms:created>
  <dcterms:modified xsi:type="dcterms:W3CDTF">2023-02-07T07:58:56Z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0x010100D50E607AEC89A64FB01FB1CE00625A5F</vt:lpwstr>
  </property>
  <property fmtid="{D5CDD505-2E9C-101B-9397-08002B2CF9AE}" pid="3" name="Mødetype">
    <vt:lpwstr>1609;#Præsentation|93fbbba1-d5f3-4784-9979-765919310bab</vt:lpwstr>
  </property>
  <property fmtid="{D5CDD505-2E9C-101B-9397-08002B2CF9AE}" pid="4" name="Interessenter">
    <vt:lpwstr>1683;#Ekstern|95ef43ab-9e36-4dab-816d-0787e44693bc</vt:lpwstr>
  </property>
  <property fmtid="{D5CDD505-2E9C-101B-9397-08002B2CF9AE}" pid="5" name="_dlc_DocIdItemGuid">
    <vt:lpwstr>69a5823f-2e06-44c6-a765-88583e2e424e</vt:lpwstr>
  </property>
</Properties>
</file>